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388" r:id="rId3"/>
    <p:sldId id="415" r:id="rId4"/>
    <p:sldId id="414" r:id="rId5"/>
    <p:sldId id="389" r:id="rId6"/>
    <p:sldId id="403" r:id="rId7"/>
    <p:sldId id="391" r:id="rId8"/>
    <p:sldId id="394" r:id="rId9"/>
    <p:sldId id="395" r:id="rId10"/>
    <p:sldId id="396" r:id="rId11"/>
    <p:sldId id="407" r:id="rId12"/>
    <p:sldId id="412" r:id="rId13"/>
    <p:sldId id="413" r:id="rId14"/>
    <p:sldId id="33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3864"/>
    <a:srgbClr val="FFF000"/>
    <a:srgbClr val="00A2EA"/>
    <a:srgbClr val="BE7A67"/>
    <a:srgbClr val="FF0000"/>
    <a:srgbClr val="ED7D31"/>
    <a:srgbClr val="00B050"/>
    <a:srgbClr val="E9EBF5"/>
    <a:srgbClr val="CFD5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720" autoAdjust="0"/>
    <p:restoredTop sz="94660"/>
  </p:normalViewPr>
  <p:slideViewPr>
    <p:cSldViewPr snapToGrid="0">
      <p:cViewPr varScale="1">
        <p:scale>
          <a:sx n="63" d="100"/>
          <a:sy n="63" d="100"/>
        </p:scale>
        <p:origin x="10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AF4C06-DFA2-4F69-AB54-E69D2E38CECA}" type="doc">
      <dgm:prSet loTypeId="urn:microsoft.com/office/officeart/2005/8/layout/chevronAccent+Icon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F4D3999-B081-45AE-8F0B-DB8898ABE1A4}">
      <dgm:prSet phldrT="[Text]"/>
      <dgm:spPr/>
      <dgm:t>
        <a:bodyPr/>
        <a:lstStyle/>
        <a:p>
          <a:r>
            <a:rPr lang="en-US" b="1" dirty="0"/>
            <a:t>SELEKSI INTERNAL PERGURUAN TINGGI </a:t>
          </a:r>
          <a:r>
            <a:rPr lang="en-US" b="1" dirty="0">
              <a:highlight>
                <a:srgbClr val="FF0000"/>
              </a:highlight>
            </a:rPr>
            <a:t>Februari-15 April 2024</a:t>
          </a:r>
        </a:p>
      </dgm:t>
    </dgm:pt>
    <dgm:pt modelId="{F4FEFAE4-2DD0-49A3-8F63-436DA93BE8D2}" type="parTrans" cxnId="{6BEA4150-2A79-4671-8EAA-54C12AC3E7E9}">
      <dgm:prSet/>
      <dgm:spPr/>
      <dgm:t>
        <a:bodyPr/>
        <a:lstStyle/>
        <a:p>
          <a:endParaRPr lang="en-US"/>
        </a:p>
      </dgm:t>
    </dgm:pt>
    <dgm:pt modelId="{6F11636A-FEB2-45EE-95D2-34084EB0C315}" type="sibTrans" cxnId="{6BEA4150-2A79-4671-8EAA-54C12AC3E7E9}">
      <dgm:prSet/>
      <dgm:spPr/>
      <dgm:t>
        <a:bodyPr/>
        <a:lstStyle/>
        <a:p>
          <a:endParaRPr lang="en-US"/>
        </a:p>
      </dgm:t>
    </dgm:pt>
    <dgm:pt modelId="{296FE2AB-F655-4A25-8D33-0F9A9931E1CB}">
      <dgm:prSet phldrT="[Text]"/>
      <dgm:spPr/>
      <dgm:t>
        <a:bodyPr/>
        <a:lstStyle/>
        <a:p>
          <a:r>
            <a:rPr lang="en-US" b="1" dirty="0"/>
            <a:t>BABAK SELEKSI  NASIONAL</a:t>
          </a:r>
        </a:p>
        <a:p>
          <a:r>
            <a:rPr lang="en-US" b="1" dirty="0">
              <a:highlight>
                <a:srgbClr val="FF0000"/>
              </a:highlight>
            </a:rPr>
            <a:t>16 April-2 Mei 2004</a:t>
          </a:r>
        </a:p>
        <a:p>
          <a:r>
            <a:rPr lang="en-US" b="1" dirty="0"/>
            <a:t>  </a:t>
          </a:r>
        </a:p>
      </dgm:t>
    </dgm:pt>
    <dgm:pt modelId="{FBED3BCF-1B23-483A-A605-74EB2962940E}" type="parTrans" cxnId="{3291F0BB-870B-4FA5-9751-6662F87ED011}">
      <dgm:prSet/>
      <dgm:spPr/>
      <dgm:t>
        <a:bodyPr/>
        <a:lstStyle/>
        <a:p>
          <a:endParaRPr lang="en-US"/>
        </a:p>
      </dgm:t>
    </dgm:pt>
    <dgm:pt modelId="{3BFCCE89-02EF-431D-9A21-BDA85D5673EB}" type="sibTrans" cxnId="{3291F0BB-870B-4FA5-9751-6662F87ED011}">
      <dgm:prSet/>
      <dgm:spPr/>
      <dgm:t>
        <a:bodyPr/>
        <a:lstStyle/>
        <a:p>
          <a:endParaRPr lang="en-US"/>
        </a:p>
      </dgm:t>
    </dgm:pt>
    <dgm:pt modelId="{D0C0191C-D74F-4EBB-A6CC-F631020AB125}">
      <dgm:prSet phldrT="[Text]"/>
      <dgm:spPr/>
      <dgm:t>
        <a:bodyPr/>
        <a:lstStyle/>
        <a:p>
          <a:r>
            <a:rPr lang="en-US" b="1" dirty="0"/>
            <a:t>BABAK FINAL PENENTUAN JUARA NASIONAL</a:t>
          </a:r>
        </a:p>
        <a:p>
          <a:r>
            <a:rPr lang="en-US" b="1" dirty="0">
              <a:highlight>
                <a:srgbClr val="FF0000"/>
              </a:highlight>
            </a:rPr>
            <a:t>9-13 </a:t>
          </a:r>
          <a:r>
            <a:rPr lang="en-US" b="1" dirty="0" err="1">
              <a:highlight>
                <a:srgbClr val="FF0000"/>
              </a:highlight>
            </a:rPr>
            <a:t>juni</a:t>
          </a:r>
          <a:r>
            <a:rPr lang="en-US" b="1" dirty="0">
              <a:highlight>
                <a:srgbClr val="FF0000"/>
              </a:highlight>
            </a:rPr>
            <a:t> 2024 </a:t>
          </a:r>
        </a:p>
        <a:p>
          <a:endParaRPr lang="en-US" b="1" dirty="0"/>
        </a:p>
      </dgm:t>
    </dgm:pt>
    <dgm:pt modelId="{83B4E50A-C02F-487B-A73B-5E7DEB5744C5}" type="parTrans" cxnId="{2E8C0ABD-E696-4F0F-8A09-2896148BC887}">
      <dgm:prSet/>
      <dgm:spPr/>
      <dgm:t>
        <a:bodyPr/>
        <a:lstStyle/>
        <a:p>
          <a:endParaRPr lang="en-US"/>
        </a:p>
      </dgm:t>
    </dgm:pt>
    <dgm:pt modelId="{C062B6E8-F6EA-4AD1-9F4F-E2878D0608D6}" type="sibTrans" cxnId="{2E8C0ABD-E696-4F0F-8A09-2896148BC887}">
      <dgm:prSet/>
      <dgm:spPr/>
      <dgm:t>
        <a:bodyPr/>
        <a:lstStyle/>
        <a:p>
          <a:endParaRPr lang="en-US"/>
        </a:p>
      </dgm:t>
    </dgm:pt>
    <dgm:pt modelId="{D135935F-4654-4F24-90B5-B7A26B23022F}" type="pres">
      <dgm:prSet presAssocID="{64AF4C06-DFA2-4F69-AB54-E69D2E38CECA}" presName="Name0" presStyleCnt="0">
        <dgm:presLayoutVars>
          <dgm:dir/>
          <dgm:resizeHandles val="exact"/>
        </dgm:presLayoutVars>
      </dgm:prSet>
      <dgm:spPr/>
    </dgm:pt>
    <dgm:pt modelId="{C20905D2-3205-43CE-9D59-89CA6CA84C06}" type="pres">
      <dgm:prSet presAssocID="{7F4D3999-B081-45AE-8F0B-DB8898ABE1A4}" presName="composite" presStyleCnt="0"/>
      <dgm:spPr/>
    </dgm:pt>
    <dgm:pt modelId="{180FB12F-87AA-490B-95DA-C9F01A0E7593}" type="pres">
      <dgm:prSet presAssocID="{7F4D3999-B081-45AE-8F0B-DB8898ABE1A4}" presName="bgChev" presStyleLbl="node1" presStyleIdx="0" presStyleCnt="3"/>
      <dgm:spPr/>
    </dgm:pt>
    <dgm:pt modelId="{4853C2B1-907F-41F9-BDD1-DB4A4846A166}" type="pres">
      <dgm:prSet presAssocID="{7F4D3999-B081-45AE-8F0B-DB8898ABE1A4}" presName="txNode" presStyleLbl="fgAcc1" presStyleIdx="0" presStyleCnt="3" custLinFactNeighborX="-2673" custLinFactNeighborY="-7566">
        <dgm:presLayoutVars>
          <dgm:bulletEnabled val="1"/>
        </dgm:presLayoutVars>
      </dgm:prSet>
      <dgm:spPr/>
    </dgm:pt>
    <dgm:pt modelId="{881D312F-EFC9-43EF-9BDC-9DC710F23C07}" type="pres">
      <dgm:prSet presAssocID="{6F11636A-FEB2-45EE-95D2-34084EB0C315}" presName="compositeSpace" presStyleCnt="0"/>
      <dgm:spPr/>
    </dgm:pt>
    <dgm:pt modelId="{92517893-2384-4B32-A262-D44048B47705}" type="pres">
      <dgm:prSet presAssocID="{296FE2AB-F655-4A25-8D33-0F9A9931E1CB}" presName="composite" presStyleCnt="0"/>
      <dgm:spPr/>
    </dgm:pt>
    <dgm:pt modelId="{E61A8637-8BB0-44B3-BD06-CB932742758B}" type="pres">
      <dgm:prSet presAssocID="{296FE2AB-F655-4A25-8D33-0F9A9931E1CB}" presName="bgChev" presStyleLbl="node1" presStyleIdx="1" presStyleCnt="3"/>
      <dgm:spPr/>
    </dgm:pt>
    <dgm:pt modelId="{7029B46C-1619-479C-88D8-657EF6CC77D7}" type="pres">
      <dgm:prSet presAssocID="{296FE2AB-F655-4A25-8D33-0F9A9931E1CB}" presName="txNode" presStyleLbl="fgAcc1" presStyleIdx="1" presStyleCnt="3">
        <dgm:presLayoutVars>
          <dgm:bulletEnabled val="1"/>
        </dgm:presLayoutVars>
      </dgm:prSet>
      <dgm:spPr/>
    </dgm:pt>
    <dgm:pt modelId="{89045D30-C798-4C26-A669-89A189FAF460}" type="pres">
      <dgm:prSet presAssocID="{3BFCCE89-02EF-431D-9A21-BDA85D5673EB}" presName="compositeSpace" presStyleCnt="0"/>
      <dgm:spPr/>
    </dgm:pt>
    <dgm:pt modelId="{0F7788EA-E193-42E6-A7CD-793D62A0C26F}" type="pres">
      <dgm:prSet presAssocID="{D0C0191C-D74F-4EBB-A6CC-F631020AB125}" presName="composite" presStyleCnt="0"/>
      <dgm:spPr/>
    </dgm:pt>
    <dgm:pt modelId="{27FAAC67-57A3-4500-9BEA-475813C8507E}" type="pres">
      <dgm:prSet presAssocID="{D0C0191C-D74F-4EBB-A6CC-F631020AB125}" presName="bgChev" presStyleLbl="node1" presStyleIdx="2" presStyleCnt="3"/>
      <dgm:spPr/>
    </dgm:pt>
    <dgm:pt modelId="{3B42E5D5-87DE-48EC-8759-A1B05CC4BC7E}" type="pres">
      <dgm:prSet presAssocID="{D0C0191C-D74F-4EBB-A6CC-F631020AB125}" presName="txNode" presStyleLbl="fgAcc1" presStyleIdx="2" presStyleCnt="3">
        <dgm:presLayoutVars>
          <dgm:bulletEnabled val="1"/>
        </dgm:presLayoutVars>
      </dgm:prSet>
      <dgm:spPr/>
    </dgm:pt>
  </dgm:ptLst>
  <dgm:cxnLst>
    <dgm:cxn modelId="{8D584703-367A-45E3-87F7-594CB40073DC}" type="presOf" srcId="{D0C0191C-D74F-4EBB-A6CC-F631020AB125}" destId="{3B42E5D5-87DE-48EC-8759-A1B05CC4BC7E}" srcOrd="0" destOrd="0" presId="urn:microsoft.com/office/officeart/2005/8/layout/chevronAccent+Icon"/>
    <dgm:cxn modelId="{6BEA4150-2A79-4671-8EAA-54C12AC3E7E9}" srcId="{64AF4C06-DFA2-4F69-AB54-E69D2E38CECA}" destId="{7F4D3999-B081-45AE-8F0B-DB8898ABE1A4}" srcOrd="0" destOrd="0" parTransId="{F4FEFAE4-2DD0-49A3-8F63-436DA93BE8D2}" sibTransId="{6F11636A-FEB2-45EE-95D2-34084EB0C315}"/>
    <dgm:cxn modelId="{CDEF8A51-86F5-42C4-8942-3BC7FAA45009}" type="presOf" srcId="{64AF4C06-DFA2-4F69-AB54-E69D2E38CECA}" destId="{D135935F-4654-4F24-90B5-B7A26B23022F}" srcOrd="0" destOrd="0" presId="urn:microsoft.com/office/officeart/2005/8/layout/chevronAccent+Icon"/>
    <dgm:cxn modelId="{AB3A4F72-4299-4110-8687-43B333D852A2}" type="presOf" srcId="{296FE2AB-F655-4A25-8D33-0F9A9931E1CB}" destId="{7029B46C-1619-479C-88D8-657EF6CC77D7}" srcOrd="0" destOrd="0" presId="urn:microsoft.com/office/officeart/2005/8/layout/chevronAccent+Icon"/>
    <dgm:cxn modelId="{4EC6059D-77DB-48BB-8511-49785E5DDD9C}" type="presOf" srcId="{7F4D3999-B081-45AE-8F0B-DB8898ABE1A4}" destId="{4853C2B1-907F-41F9-BDD1-DB4A4846A166}" srcOrd="0" destOrd="0" presId="urn:microsoft.com/office/officeart/2005/8/layout/chevronAccent+Icon"/>
    <dgm:cxn modelId="{3291F0BB-870B-4FA5-9751-6662F87ED011}" srcId="{64AF4C06-DFA2-4F69-AB54-E69D2E38CECA}" destId="{296FE2AB-F655-4A25-8D33-0F9A9931E1CB}" srcOrd="1" destOrd="0" parTransId="{FBED3BCF-1B23-483A-A605-74EB2962940E}" sibTransId="{3BFCCE89-02EF-431D-9A21-BDA85D5673EB}"/>
    <dgm:cxn modelId="{2E8C0ABD-E696-4F0F-8A09-2896148BC887}" srcId="{64AF4C06-DFA2-4F69-AB54-E69D2E38CECA}" destId="{D0C0191C-D74F-4EBB-A6CC-F631020AB125}" srcOrd="2" destOrd="0" parTransId="{83B4E50A-C02F-487B-A73B-5E7DEB5744C5}" sibTransId="{C062B6E8-F6EA-4AD1-9F4F-E2878D0608D6}"/>
    <dgm:cxn modelId="{54A0A156-00C1-4506-B2F5-1434D8C02256}" type="presParOf" srcId="{D135935F-4654-4F24-90B5-B7A26B23022F}" destId="{C20905D2-3205-43CE-9D59-89CA6CA84C06}" srcOrd="0" destOrd="0" presId="urn:microsoft.com/office/officeart/2005/8/layout/chevronAccent+Icon"/>
    <dgm:cxn modelId="{71546707-A34F-4507-AB5C-FDBB8FAC3969}" type="presParOf" srcId="{C20905D2-3205-43CE-9D59-89CA6CA84C06}" destId="{180FB12F-87AA-490B-95DA-C9F01A0E7593}" srcOrd="0" destOrd="0" presId="urn:microsoft.com/office/officeart/2005/8/layout/chevronAccent+Icon"/>
    <dgm:cxn modelId="{73C7B21B-529D-4118-BE1D-03445BFB7ED5}" type="presParOf" srcId="{C20905D2-3205-43CE-9D59-89CA6CA84C06}" destId="{4853C2B1-907F-41F9-BDD1-DB4A4846A166}" srcOrd="1" destOrd="0" presId="urn:microsoft.com/office/officeart/2005/8/layout/chevronAccent+Icon"/>
    <dgm:cxn modelId="{2DECF665-D762-4CB7-B8B7-36CE76FF2714}" type="presParOf" srcId="{D135935F-4654-4F24-90B5-B7A26B23022F}" destId="{881D312F-EFC9-43EF-9BDC-9DC710F23C07}" srcOrd="1" destOrd="0" presId="urn:microsoft.com/office/officeart/2005/8/layout/chevronAccent+Icon"/>
    <dgm:cxn modelId="{5554AFDC-B626-443C-88C1-A47F78F0C6F2}" type="presParOf" srcId="{D135935F-4654-4F24-90B5-B7A26B23022F}" destId="{92517893-2384-4B32-A262-D44048B47705}" srcOrd="2" destOrd="0" presId="urn:microsoft.com/office/officeart/2005/8/layout/chevronAccent+Icon"/>
    <dgm:cxn modelId="{CFD92F48-4BEC-4E48-BB37-B3E19C48E239}" type="presParOf" srcId="{92517893-2384-4B32-A262-D44048B47705}" destId="{E61A8637-8BB0-44B3-BD06-CB932742758B}" srcOrd="0" destOrd="0" presId="urn:microsoft.com/office/officeart/2005/8/layout/chevronAccent+Icon"/>
    <dgm:cxn modelId="{74035C1B-907E-4BE6-9924-A8D022C7049A}" type="presParOf" srcId="{92517893-2384-4B32-A262-D44048B47705}" destId="{7029B46C-1619-479C-88D8-657EF6CC77D7}" srcOrd="1" destOrd="0" presId="urn:microsoft.com/office/officeart/2005/8/layout/chevronAccent+Icon"/>
    <dgm:cxn modelId="{672722CE-8817-43F6-A8DC-33E9BBF083FF}" type="presParOf" srcId="{D135935F-4654-4F24-90B5-B7A26B23022F}" destId="{89045D30-C798-4C26-A669-89A189FAF460}" srcOrd="3" destOrd="0" presId="urn:microsoft.com/office/officeart/2005/8/layout/chevronAccent+Icon"/>
    <dgm:cxn modelId="{B9847B1B-E76C-4D35-AE3F-45E4CDEFFB4B}" type="presParOf" srcId="{D135935F-4654-4F24-90B5-B7A26B23022F}" destId="{0F7788EA-E193-42E6-A7CD-793D62A0C26F}" srcOrd="4" destOrd="0" presId="urn:microsoft.com/office/officeart/2005/8/layout/chevronAccent+Icon"/>
    <dgm:cxn modelId="{3F28BE61-8C52-4EE1-98FB-554BB6A48542}" type="presParOf" srcId="{0F7788EA-E193-42E6-A7CD-793D62A0C26F}" destId="{27FAAC67-57A3-4500-9BEA-475813C8507E}" srcOrd="0" destOrd="0" presId="urn:microsoft.com/office/officeart/2005/8/layout/chevronAccent+Icon"/>
    <dgm:cxn modelId="{D2CC3A2B-CBC4-4BED-8A50-039CBEC40D75}" type="presParOf" srcId="{0F7788EA-E193-42E6-A7CD-793D62A0C26F}" destId="{3B42E5D5-87DE-48EC-8759-A1B05CC4BC7E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0FB12F-87AA-490B-95DA-C9F01A0E7593}">
      <dsp:nvSpPr>
        <dsp:cNvPr id="0" name=""/>
        <dsp:cNvSpPr/>
      </dsp:nvSpPr>
      <dsp:spPr>
        <a:xfrm>
          <a:off x="1226" y="1965771"/>
          <a:ext cx="3082123" cy="1189699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53C2B1-907F-41F9-BDD1-DB4A4846A166}">
      <dsp:nvSpPr>
        <dsp:cNvPr id="0" name=""/>
        <dsp:cNvSpPr/>
      </dsp:nvSpPr>
      <dsp:spPr>
        <a:xfrm>
          <a:off x="753556" y="2173183"/>
          <a:ext cx="2602682" cy="11896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SELEKSI INTERNAL PERGURUAN TINGGI </a:t>
          </a:r>
          <a:r>
            <a:rPr lang="en-US" sz="1300" b="1" kern="1200" dirty="0">
              <a:highlight>
                <a:srgbClr val="FF0000"/>
              </a:highlight>
            </a:rPr>
            <a:t>Februari-15 April 2024</a:t>
          </a:r>
        </a:p>
      </dsp:txBody>
      <dsp:txXfrm>
        <a:off x="788401" y="2208028"/>
        <a:ext cx="2532992" cy="1120009"/>
      </dsp:txXfrm>
    </dsp:sp>
    <dsp:sp modelId="{E61A8637-8BB0-44B3-BD06-CB932742758B}">
      <dsp:nvSpPr>
        <dsp:cNvPr id="0" name=""/>
        <dsp:cNvSpPr/>
      </dsp:nvSpPr>
      <dsp:spPr>
        <a:xfrm>
          <a:off x="3521697" y="1965771"/>
          <a:ext cx="3082123" cy="1189699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29B46C-1619-479C-88D8-657EF6CC77D7}">
      <dsp:nvSpPr>
        <dsp:cNvPr id="0" name=""/>
        <dsp:cNvSpPr/>
      </dsp:nvSpPr>
      <dsp:spPr>
        <a:xfrm>
          <a:off x="4343596" y="2263196"/>
          <a:ext cx="2602682" cy="11896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BABAK SELEKSI  NASIONAL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highlight>
                <a:srgbClr val="FF0000"/>
              </a:highlight>
            </a:rPr>
            <a:t>16 April-2 Mei 2004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  </a:t>
          </a:r>
        </a:p>
      </dsp:txBody>
      <dsp:txXfrm>
        <a:off x="4378441" y="2298041"/>
        <a:ext cx="2532992" cy="1120009"/>
      </dsp:txXfrm>
    </dsp:sp>
    <dsp:sp modelId="{27FAAC67-57A3-4500-9BEA-475813C8507E}">
      <dsp:nvSpPr>
        <dsp:cNvPr id="0" name=""/>
        <dsp:cNvSpPr/>
      </dsp:nvSpPr>
      <dsp:spPr>
        <a:xfrm>
          <a:off x="7042167" y="1965771"/>
          <a:ext cx="3082123" cy="1189699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42E5D5-87DE-48EC-8759-A1B05CC4BC7E}">
      <dsp:nvSpPr>
        <dsp:cNvPr id="0" name=""/>
        <dsp:cNvSpPr/>
      </dsp:nvSpPr>
      <dsp:spPr>
        <a:xfrm>
          <a:off x="7864066" y="2263196"/>
          <a:ext cx="2602682" cy="11896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BABAK FINAL PENENTUAN JUARA NASIONAL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highlight>
                <a:srgbClr val="FF0000"/>
              </a:highlight>
            </a:rPr>
            <a:t>9-13 </a:t>
          </a:r>
          <a:r>
            <a:rPr lang="en-US" sz="1300" b="1" kern="1200" dirty="0" err="1">
              <a:highlight>
                <a:srgbClr val="FF0000"/>
              </a:highlight>
            </a:rPr>
            <a:t>juni</a:t>
          </a:r>
          <a:r>
            <a:rPr lang="en-US" sz="1300" b="1" kern="1200" dirty="0">
              <a:highlight>
                <a:srgbClr val="FF0000"/>
              </a:highlight>
            </a:rPr>
            <a:t> 2024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b="1" kern="1200" dirty="0"/>
        </a:p>
      </dsp:txBody>
      <dsp:txXfrm>
        <a:off x="7898911" y="2298041"/>
        <a:ext cx="2532992" cy="11200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7C81C2-6EDE-4893-8EFA-C24D6E2167AA}" type="datetimeFigureOut">
              <a:rPr lang="id-ID" smtClean="0"/>
              <a:t>15/03/2024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688714-5B07-4432-9AB6-A93306292F85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68830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0A12F-CD2E-32E5-E595-1F6B1DEE91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E6182F-626C-FD44-431D-37A5150ACB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46B85-0AE7-CBD0-F5B5-9B0F364B6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67C16-2459-4697-AD33-0B0C949A4212}" type="datetimeFigureOut">
              <a:rPr lang="en-ID" smtClean="0"/>
              <a:t>15/03/2024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E6C76D-9907-34B7-B450-1B86CC23A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FF9AF5-3DD8-7A2E-5BFE-F28BF289F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640E-4460-4C45-8CD7-7DC02DEBBA9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65477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1AAC1-F3C5-1249-246C-5A6BDD943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BB45D3-61E8-6B55-35CF-3D010107A6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81AD82-84F5-C821-ECFD-91C951CBB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67C16-2459-4697-AD33-0B0C949A4212}" type="datetimeFigureOut">
              <a:rPr lang="en-ID" smtClean="0"/>
              <a:t>15/03/2024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E81AF-4E1F-A59A-5B30-ABA6B73E2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1F6682-932D-153F-1072-7218D169F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640E-4460-4C45-8CD7-7DC02DEBBA9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23239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B48BA3-BCB9-9CCA-45F9-926AFC576A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3C5F02-C7E0-A004-F9CE-F2D0F2F7EF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471A8-73AB-AC6B-174C-714F88DE2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67C16-2459-4697-AD33-0B0C949A4212}" type="datetimeFigureOut">
              <a:rPr lang="en-ID" smtClean="0"/>
              <a:t>15/03/2024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DF9E0C-C160-F254-D3F6-4C29CC08A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61D7D5-C122-ABB2-84F8-6EB5E7056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640E-4460-4C45-8CD7-7DC02DEBBA9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0880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03CB4-0E07-B138-CA01-3D79D4934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0B9286-BCCA-005D-E19D-70D507AACD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77D8F3-1565-344F-9C34-71F0A6A29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67C16-2459-4697-AD33-0B0C949A4212}" type="datetimeFigureOut">
              <a:rPr lang="en-ID" smtClean="0"/>
              <a:t>15/03/2024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C5DB42-9C53-8904-445F-08CA0094B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BA7D6B-4B62-EDC2-7A5D-30CFFF3C7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640E-4460-4C45-8CD7-7DC02DEBBA9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39977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62B3E-3F2E-5148-E960-680F2DE7B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74A2EB-5521-7A47-6FA1-8E0FAFF08E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F68B7-9B7F-2803-6246-B2AA329D5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67C16-2459-4697-AD33-0B0C949A4212}" type="datetimeFigureOut">
              <a:rPr lang="en-ID" smtClean="0"/>
              <a:t>15/03/2024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4B10BE-2FEC-E461-E889-9148BF69A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12C38A-0041-F6EE-E33D-9462FC79D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640E-4460-4C45-8CD7-7DC02DEBBA9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02852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68E18-2C1A-618E-EB03-5713AD4EC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1D464-A19B-6554-F961-332C9CA6FE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A13FCE-01F9-A9F0-C823-5698E127A6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DF54ED-2E35-A810-AD54-729F6DDC0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67C16-2459-4697-AD33-0B0C949A4212}" type="datetimeFigureOut">
              <a:rPr lang="en-ID" smtClean="0"/>
              <a:t>15/03/2024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529332-2834-B238-C039-30F29FC4B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90035E-DF7E-ED7D-2FB4-097BDE3D5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640E-4460-4C45-8CD7-7DC02DEBBA9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18884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60F8E-F4C8-8865-B555-C7715E036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6384DD-8FD7-E234-2E1A-E91AC197A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217689-30F8-8515-599D-C4E249E58C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E24650-8609-5786-1783-906CB3E3BA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6811FA-01E5-4F58-6DB6-6EF8E5A9A5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7EA737-5987-A85E-E257-F27CAFD3B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67C16-2459-4697-AD33-0B0C949A4212}" type="datetimeFigureOut">
              <a:rPr lang="en-ID" smtClean="0"/>
              <a:t>15/03/2024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ECC762-7963-769A-8BA2-2D1B0352F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779B7E-98F8-864C-DE7F-45D65BE86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640E-4460-4C45-8CD7-7DC02DEBBA9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48850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19981-F2AB-D6E4-AFCF-B32F03DAE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24B3F4-4C85-9F5C-EA56-A1B52A04F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67C16-2459-4697-AD33-0B0C949A4212}" type="datetimeFigureOut">
              <a:rPr lang="en-ID" smtClean="0"/>
              <a:t>15/03/2024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25ED73-1F28-2C33-F1E5-415E247A0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D1AAC3-D348-8B88-D8EF-17F4EB4FA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640E-4460-4C45-8CD7-7DC02DEBBA9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75621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3B640D-1C1B-4F65-A779-96B1E96FE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67C16-2459-4697-AD33-0B0C949A4212}" type="datetimeFigureOut">
              <a:rPr lang="en-ID" smtClean="0"/>
              <a:t>15/03/2024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279AC0-FB06-D64D-5A36-D17F61C69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F620BB-A442-35F9-3BAC-1BF55BA40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640E-4460-4C45-8CD7-7DC02DEBBA9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25350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B5613-963A-79CD-350B-3D74FA73B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20213D-EAA2-1783-A4AE-92D02CF1F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6060ED-8275-8AD6-DFC4-E759341929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E55A0E-836E-0233-A5D4-DB8C7AA68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67C16-2459-4697-AD33-0B0C949A4212}" type="datetimeFigureOut">
              <a:rPr lang="en-ID" smtClean="0"/>
              <a:t>15/03/2024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93C839-88F8-D9F1-33F5-EA703A73C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B3D0C5-55D4-20B4-257A-FBB34E8CC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640E-4460-4C45-8CD7-7DC02DEBBA9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31579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BBCEF-B074-6341-37AE-EC24C1BBA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8CED4C-F37E-F748-8867-16B8975650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45AA02-08E0-33EF-4C7B-50E81665F2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DA7491-BDDC-8E44-9B1C-86292B222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67C16-2459-4697-AD33-0B0C949A4212}" type="datetimeFigureOut">
              <a:rPr lang="en-ID" smtClean="0"/>
              <a:t>15/03/2024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922211-9768-BD4F-E92F-561937FC4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765C1E-7871-01CC-C642-59425F625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640E-4460-4C45-8CD7-7DC02DEBBA9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48384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0AD8D9-629B-C019-995A-B78A4679C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54C180-BA73-5019-D4D5-F62879C1F7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C991F2-0141-6D14-7244-FD68DB4BDE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267C16-2459-4697-AD33-0B0C949A4212}" type="datetimeFigureOut">
              <a:rPr lang="en-ID" smtClean="0"/>
              <a:t>15/03/2024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84171-BA88-7523-9403-54E1D09C68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73708-AAE4-41D4-186D-58E507C803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5D640E-4460-4C45-8CD7-7DC02DEBBA9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89073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.jp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24720-9AF5-7A3D-068F-DF6BA355AA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DA78B3-FA14-2D8A-ABFA-A832F6C53F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84070F-05CA-1740-7B6D-548D00BD99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57"/>
            <a:ext cx="12192000" cy="685323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C551247-207D-539B-DD12-197910893329}"/>
              </a:ext>
            </a:extLst>
          </p:cNvPr>
          <p:cNvSpPr/>
          <p:nvPr/>
        </p:nvSpPr>
        <p:spPr>
          <a:xfrm>
            <a:off x="7345017" y="4363278"/>
            <a:ext cx="4671392" cy="775252"/>
          </a:xfrm>
          <a:prstGeom prst="roundRect">
            <a:avLst/>
          </a:prstGeom>
          <a:solidFill>
            <a:schemeClr val="accent1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Divisi </a:t>
            </a:r>
            <a:r>
              <a:rPr lang="en-US" b="1" dirty="0"/>
              <a:t>: MIKROTEACHING DIGITAL</a:t>
            </a:r>
            <a:endParaRPr lang="en-ID" b="1" dirty="0"/>
          </a:p>
        </p:txBody>
      </p:sp>
    </p:spTree>
    <p:extLst>
      <p:ext uri="{BB962C8B-B14F-4D97-AF65-F5344CB8AC3E}">
        <p14:creationId xmlns:p14="http://schemas.microsoft.com/office/powerpoint/2010/main" val="997622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49E4BD-DF82-00E7-2960-041A3649B5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17345" cy="809625"/>
          </a:xfrm>
          <a:prstGeom prst="rect">
            <a:avLst/>
          </a:prstGeom>
        </p:spPr>
      </p:pic>
      <p:sp>
        <p:nvSpPr>
          <p:cNvPr id="6" name="Hexagon 5">
            <a:extLst>
              <a:ext uri="{FF2B5EF4-FFF2-40B4-BE49-F238E27FC236}">
                <a16:creationId xmlns:a16="http://schemas.microsoft.com/office/drawing/2014/main" id="{5228CE49-042E-BA10-BE9E-66858E6843FB}"/>
              </a:ext>
            </a:extLst>
          </p:cNvPr>
          <p:cNvSpPr/>
          <p:nvPr/>
        </p:nvSpPr>
        <p:spPr>
          <a:xfrm>
            <a:off x="-1381735" y="1286677"/>
            <a:ext cx="6843642" cy="891946"/>
          </a:xfrm>
          <a:prstGeom prst="hexagon">
            <a:avLst>
              <a:gd name="adj" fmla="val 56821"/>
              <a:gd name="vf" fmla="val 115470"/>
            </a:avLst>
          </a:prstGeom>
          <a:solidFill>
            <a:srgbClr val="FFF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F761250F-4A07-8D51-9490-C8E1495F1941}"/>
              </a:ext>
            </a:extLst>
          </p:cNvPr>
          <p:cNvSpPr/>
          <p:nvPr/>
        </p:nvSpPr>
        <p:spPr>
          <a:xfrm>
            <a:off x="-991967" y="1286677"/>
            <a:ext cx="6617159" cy="773324"/>
          </a:xfrm>
          <a:prstGeom prst="hexagon">
            <a:avLst>
              <a:gd name="adj" fmla="val 56821"/>
              <a:gd name="vf" fmla="val 115470"/>
            </a:avLst>
          </a:prstGeom>
          <a:solidFill>
            <a:srgbClr val="00A2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6C9824-070D-DBB0-B914-1DEABAD4CD17}"/>
              </a:ext>
            </a:extLst>
          </p:cNvPr>
          <p:cNvSpPr txBox="1"/>
          <p:nvPr/>
        </p:nvSpPr>
        <p:spPr>
          <a:xfrm>
            <a:off x="-648737" y="1397675"/>
            <a:ext cx="61989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Kriteria Penilaian 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BABAK </a:t>
            </a:r>
            <a:r>
              <a:rPr lang="id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Final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NASIONAL </a:t>
            </a:r>
            <a:endParaRPr lang="id-ID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3641E84-71B7-E33A-41D6-CD9AF39CBC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1781953"/>
              </p:ext>
            </p:extLst>
          </p:nvPr>
        </p:nvGraphicFramePr>
        <p:xfrm>
          <a:off x="5801739" y="1097575"/>
          <a:ext cx="6088324" cy="5012860"/>
        </p:xfrm>
        <a:graphic>
          <a:graphicData uri="http://schemas.openxmlformats.org/drawingml/2006/table">
            <a:tbl>
              <a:tblPr firstRow="1" firstCol="1" bandRow="1">
                <a:tableStyleId>{1FECB4D8-DB02-4DC6-A0A2-4F2EBAE1DC90}</a:tableStyleId>
              </a:tblPr>
              <a:tblGrid>
                <a:gridCol w="530928">
                  <a:extLst>
                    <a:ext uri="{9D8B030D-6E8A-4147-A177-3AD203B41FA5}">
                      <a16:colId xmlns:a16="http://schemas.microsoft.com/office/drawing/2014/main" val="194675924"/>
                    </a:ext>
                  </a:extLst>
                </a:gridCol>
                <a:gridCol w="4810779">
                  <a:extLst>
                    <a:ext uri="{9D8B030D-6E8A-4147-A177-3AD203B41FA5}">
                      <a16:colId xmlns:a16="http://schemas.microsoft.com/office/drawing/2014/main" val="3866795539"/>
                    </a:ext>
                  </a:extLst>
                </a:gridCol>
                <a:gridCol w="746617">
                  <a:extLst>
                    <a:ext uri="{9D8B030D-6E8A-4147-A177-3AD203B41FA5}">
                      <a16:colId xmlns:a16="http://schemas.microsoft.com/office/drawing/2014/main" val="2830795806"/>
                    </a:ext>
                  </a:extLst>
                </a:gridCol>
              </a:tblGrid>
              <a:tr h="43508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tabLst>
                          <a:tab pos="4051300" algn="l"/>
                        </a:tabLst>
                      </a:pPr>
                      <a:r>
                        <a:rPr lang="id-ID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</a:t>
                      </a:r>
                      <a:endParaRPr lang="id-ID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500" marR="5750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tabLst>
                          <a:tab pos="4051300" algn="l"/>
                        </a:tabLst>
                      </a:pPr>
                      <a:r>
                        <a:rPr lang="id-ID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Kriteria Penilaian Babak Final</a:t>
                      </a:r>
                      <a:endParaRPr lang="id-ID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500" marR="5750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tabLst>
                          <a:tab pos="4051300" algn="l"/>
                        </a:tabLst>
                      </a:pPr>
                      <a:r>
                        <a:rPr lang="id-ID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Bobot</a:t>
                      </a:r>
                      <a:endParaRPr lang="id-ID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500" marR="57500" marT="0" marB="0"/>
                </a:tc>
                <a:extLst>
                  <a:ext uri="{0D108BD9-81ED-4DB2-BD59-A6C34878D82A}">
                    <a16:rowId xmlns:a16="http://schemas.microsoft.com/office/drawing/2014/main" val="3306508637"/>
                  </a:ext>
                </a:extLst>
              </a:tr>
              <a:tr h="435139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tabLst>
                          <a:tab pos="4051300" algn="l"/>
                        </a:tabLst>
                      </a:pPr>
                      <a:r>
                        <a:rPr lang="en-US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id-ID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500" marR="5750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tabLst>
                          <a:tab pos="4051300" algn="l"/>
                        </a:tabLst>
                      </a:pP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Penguasanaan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substansi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materi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yang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dipilih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dalam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microteaching</a:t>
                      </a:r>
                      <a:endParaRPr lang="id-ID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500" marR="5750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tabLst>
                          <a:tab pos="4051300" algn="l"/>
                        </a:tabLs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id-ID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500" marR="57500" marT="0" marB="0"/>
                </a:tc>
                <a:extLst>
                  <a:ext uri="{0D108BD9-81ED-4DB2-BD59-A6C34878D82A}">
                    <a16:rowId xmlns:a16="http://schemas.microsoft.com/office/drawing/2014/main" val="3617073000"/>
                  </a:ext>
                </a:extLst>
              </a:tr>
              <a:tr h="435139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tabLst>
                          <a:tab pos="4051300" algn="l"/>
                        </a:tabLst>
                      </a:pPr>
                      <a:r>
                        <a:rPr lang="en-US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id-ID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500" marR="5750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tabLst>
                          <a:tab pos="4051300" algn="l"/>
                        </a:tabLst>
                      </a:pP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Penguasaan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perencanaan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pembelajaran</a:t>
                      </a:r>
                      <a:endParaRPr lang="id-ID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500" marR="5750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tabLst>
                          <a:tab pos="4051300" algn="l"/>
                        </a:tabLs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id-ID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500" marR="57500" marT="0" marB="0"/>
                </a:tc>
                <a:extLst>
                  <a:ext uri="{0D108BD9-81ED-4DB2-BD59-A6C34878D82A}">
                    <a16:rowId xmlns:a16="http://schemas.microsoft.com/office/drawing/2014/main" val="3642997597"/>
                  </a:ext>
                </a:extLst>
              </a:tr>
              <a:tr h="435139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tabLst>
                          <a:tab pos="4051300" algn="l"/>
                        </a:tabLst>
                      </a:pPr>
                      <a:r>
                        <a:rPr lang="en-US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id-ID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500" marR="5750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tabLst>
                          <a:tab pos="4051300" algn="l"/>
                        </a:tabLst>
                      </a:pP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Penguasanaan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delapan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aspek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keterampilan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dasar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mengajar</a:t>
                      </a:r>
                      <a:endParaRPr lang="id-ID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500" marR="5750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tabLst>
                          <a:tab pos="4051300" algn="l"/>
                        </a:tabLs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id-ID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500" marR="57500" marT="0" marB="0"/>
                </a:tc>
                <a:extLst>
                  <a:ext uri="{0D108BD9-81ED-4DB2-BD59-A6C34878D82A}">
                    <a16:rowId xmlns:a16="http://schemas.microsoft.com/office/drawing/2014/main" val="1032889432"/>
                  </a:ext>
                </a:extLst>
              </a:tr>
              <a:tr h="435139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tabLst>
                          <a:tab pos="4051300" algn="l"/>
                        </a:tabLst>
                      </a:pPr>
                      <a:r>
                        <a:rPr lang="en-US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id-ID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500" marR="5750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tabLst>
                          <a:tab pos="4051300" algn="l"/>
                        </a:tabLst>
                      </a:pPr>
                      <a:r>
                        <a:rPr lang="id-ID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Penguasaan dan ketepatan pemilihan teknologi/Media/Alat pembelajaran</a:t>
                      </a:r>
                      <a:endParaRPr lang="id-ID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500" marR="5750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tabLst>
                          <a:tab pos="4051300" algn="l"/>
                        </a:tabLs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id-ID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500" marR="57500" marT="0" marB="0"/>
                </a:tc>
                <a:extLst>
                  <a:ext uri="{0D108BD9-81ED-4DB2-BD59-A6C34878D82A}">
                    <a16:rowId xmlns:a16="http://schemas.microsoft.com/office/drawing/2014/main" val="1622168060"/>
                  </a:ext>
                </a:extLst>
              </a:tr>
              <a:tr h="435139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tabLst>
                          <a:tab pos="4051300" algn="l"/>
                        </a:tabLst>
                      </a:pPr>
                      <a:r>
                        <a:rPr lang="en-US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id-ID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500" marR="5750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tabLst>
                          <a:tab pos="4051300" algn="l"/>
                        </a:tabLst>
                      </a:pPr>
                      <a:r>
                        <a:rPr lang="id-ID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Penguasaan evaluasi/</a:t>
                      </a:r>
                      <a:r>
                        <a:rPr lang="id-ID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asesment</a:t>
                      </a:r>
                      <a:r>
                        <a:rPr lang="id-ID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pembelajaran (jenis, teknik, </a:t>
                      </a:r>
                      <a:r>
                        <a:rPr lang="id-ID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intrumen</a:t>
                      </a:r>
                      <a:r>
                        <a:rPr lang="id-ID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).</a:t>
                      </a:r>
                      <a:endParaRPr lang="id-ID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500" marR="5750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tabLst>
                          <a:tab pos="4051300" algn="l"/>
                        </a:tabLs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id-ID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500" marR="57500" marT="0" marB="0"/>
                </a:tc>
                <a:extLst>
                  <a:ext uri="{0D108BD9-81ED-4DB2-BD59-A6C34878D82A}">
                    <a16:rowId xmlns:a16="http://schemas.microsoft.com/office/drawing/2014/main" val="15466186"/>
                  </a:ext>
                </a:extLst>
              </a:tr>
              <a:tr h="435139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tabLst>
                          <a:tab pos="4051300" algn="l"/>
                        </a:tabLst>
                      </a:pPr>
                      <a:r>
                        <a:rPr lang="en-US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id-ID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500" marR="5750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tabLst>
                          <a:tab pos="4051300" algn="l"/>
                        </a:tabLs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Kerjasama Tim</a:t>
                      </a:r>
                      <a:endParaRPr lang="id-ID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500" marR="5750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tabLst>
                          <a:tab pos="4051300" algn="l"/>
                        </a:tabLs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id-ID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500" marR="57500" marT="0" marB="0"/>
                </a:tc>
                <a:extLst>
                  <a:ext uri="{0D108BD9-81ED-4DB2-BD59-A6C34878D82A}">
                    <a16:rowId xmlns:a16="http://schemas.microsoft.com/office/drawing/2014/main" val="1914798579"/>
                  </a:ext>
                </a:extLst>
              </a:tr>
              <a:tr h="435139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tabLst>
                          <a:tab pos="4051300" algn="l"/>
                        </a:tabLst>
                      </a:pPr>
                      <a:r>
                        <a:rPr lang="en-US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id-ID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500" marR="57500" marT="0" marB="0"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tabLst>
                          <a:tab pos="4051300" algn="l"/>
                        </a:tabLst>
                      </a:pP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Keterampilan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Menjawab</a:t>
                      </a:r>
                      <a:endParaRPr lang="id-ID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500" marR="5750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tabLst>
                          <a:tab pos="4051300" algn="l"/>
                        </a:tabLs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id-ID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500" marR="57500" marT="0" marB="0"/>
                </a:tc>
                <a:extLst>
                  <a:ext uri="{0D108BD9-81ED-4DB2-BD59-A6C34878D82A}">
                    <a16:rowId xmlns:a16="http://schemas.microsoft.com/office/drawing/2014/main" val="4066713895"/>
                  </a:ext>
                </a:extLst>
              </a:tr>
              <a:tr h="435139">
                <a:tc gridSpan="2"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tabLst>
                          <a:tab pos="4051300" algn="l"/>
                        </a:tabLs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id-ID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500" marR="57500" marT="0" marB="0"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tabLst>
                          <a:tab pos="4051300" algn="l"/>
                        </a:tabLs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id-ID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500" marR="57500" marT="0" marB="0"/>
                </a:tc>
                <a:extLst>
                  <a:ext uri="{0D108BD9-81ED-4DB2-BD59-A6C34878D82A}">
                    <a16:rowId xmlns:a16="http://schemas.microsoft.com/office/drawing/2014/main" val="2591774333"/>
                  </a:ext>
                </a:extLst>
              </a:tr>
              <a:tr h="435139">
                <a:tc gridSpan="2"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tabLst>
                          <a:tab pos="4051300" algn="l"/>
                        </a:tabLst>
                      </a:pP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Bobot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Babak Final</a:t>
                      </a:r>
                      <a:endParaRPr lang="id-ID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500" marR="57500" marT="0" marB="0"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tabLst>
                          <a:tab pos="4051300" algn="l"/>
                        </a:tabLs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60%</a:t>
                      </a:r>
                      <a:endParaRPr lang="id-ID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7500" marR="57500" marT="0" marB="0"/>
                </a:tc>
                <a:extLst>
                  <a:ext uri="{0D108BD9-81ED-4DB2-BD59-A6C34878D82A}">
                    <a16:rowId xmlns:a16="http://schemas.microsoft.com/office/drawing/2014/main" val="280973651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92AD2A2-3E15-1DC6-B270-993C26E7C624}"/>
              </a:ext>
            </a:extLst>
          </p:cNvPr>
          <p:cNvSpPr txBox="1"/>
          <p:nvPr/>
        </p:nvSpPr>
        <p:spPr>
          <a:xfrm>
            <a:off x="0" y="5203133"/>
            <a:ext cx="5074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altLang="id-ID" b="1" dirty="0" err="1">
                <a:latin typeface="Arial Narrow" panose="020B0606020202030204" pitchFamily="34" charset="0"/>
                <a:ea typeface="Calibri" panose="020F0502020204030204" pitchFamily="34" charset="0"/>
              </a:rPr>
              <a:t>Dilaksanakan</a:t>
            </a:r>
            <a:r>
              <a:rPr lang="en-US" altLang="id-ID" b="1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en-US" altLang="id-ID" b="1" dirty="0" err="1">
                <a:latin typeface="Arial Narrow" panose="020B0606020202030204" pitchFamily="34" charset="0"/>
                <a:ea typeface="Calibri" panose="020F0502020204030204" pitchFamily="34" charset="0"/>
              </a:rPr>
              <a:t>secara</a:t>
            </a:r>
            <a:r>
              <a:rPr lang="en-US" altLang="id-ID" b="1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en-US" altLang="id-ID" b="1" i="1" dirty="0">
                <a:latin typeface="Arial Narrow" panose="020B0606020202030204" pitchFamily="34" charset="0"/>
                <a:ea typeface="Calibri" panose="020F0502020204030204" pitchFamily="34" charset="0"/>
              </a:rPr>
              <a:t>offline</a:t>
            </a:r>
            <a:r>
              <a:rPr lang="en-US" altLang="id-ID" b="1" dirty="0">
                <a:latin typeface="Arial Narrow" panose="020B0606020202030204" pitchFamily="34" charset="0"/>
                <a:ea typeface="Calibri" panose="020F0502020204030204" pitchFamily="34" charset="0"/>
              </a:rPr>
              <a:t>.  </a:t>
            </a:r>
            <a:r>
              <a:rPr lang="en-US" altLang="id-ID" b="1" dirty="0" err="1">
                <a:latin typeface="Arial Narrow" panose="020B0606020202030204" pitchFamily="34" charset="0"/>
                <a:ea typeface="Calibri" panose="020F0502020204030204" pitchFamily="34" charset="0"/>
              </a:rPr>
              <a:t>Indikator</a:t>
            </a:r>
            <a:r>
              <a:rPr lang="en-US" altLang="id-ID" b="1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en-US" altLang="id-ID" b="1" dirty="0" err="1">
                <a:latin typeface="Arial Narrow" panose="020B0606020202030204" pitchFamily="34" charset="0"/>
                <a:ea typeface="Calibri" panose="020F0502020204030204" pitchFamily="34" charset="0"/>
              </a:rPr>
              <a:t>Penilaian</a:t>
            </a:r>
            <a:r>
              <a:rPr lang="en-US" altLang="id-ID" b="1" dirty="0">
                <a:latin typeface="Arial Narrow" panose="020B0606020202030204" pitchFamily="34" charset="0"/>
                <a:ea typeface="Calibri" panose="020F0502020204030204" pitchFamily="34" charset="0"/>
              </a:rPr>
              <a:t> : </a:t>
            </a:r>
            <a:endParaRPr kumimoji="0" lang="en-US" altLang="id-ID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kumimoji="0" lang="en-US" altLang="id-ID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P</a:t>
            </a:r>
            <a:r>
              <a:rPr kumimoji="0" lang="id-ID" altLang="id-ID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resentasi </a:t>
            </a:r>
            <a:r>
              <a:rPr kumimoji="0" lang="en-US" altLang="id-ID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materi</a:t>
            </a:r>
            <a:r>
              <a:rPr kumimoji="0" lang="en-US" altLang="id-ID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  </a:t>
            </a:r>
          </a:p>
          <a:p>
            <a:pPr marL="914400" lvl="1" indent="-457200">
              <a:buFont typeface="+mj-lt"/>
              <a:buAutoNum type="arabicPeriod"/>
            </a:pPr>
            <a:r>
              <a:rPr kumimoji="0" lang="id-ID" altLang="id-ID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Sesi tanya jawab dengan dewan juri.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F097BB-1C3A-0D26-7EED-C639DBF595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37" y="2276176"/>
            <a:ext cx="5004816" cy="251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8395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45A39-0235-95E4-1B18-E3F7351296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1538" y="2072788"/>
            <a:ext cx="10586300" cy="2981179"/>
          </a:xfrm>
        </p:spPr>
        <p:txBody>
          <a:bodyPr>
            <a:normAutofit/>
          </a:bodyPr>
          <a:lstStyle/>
          <a:p>
            <a:br>
              <a:rPr lang="en-US" dirty="0"/>
            </a:br>
            <a:r>
              <a:rPr lang="en-US" sz="2800" b="1" dirty="0">
                <a:latin typeface="Agency FB" panose="020B0503020202020204" pitchFamily="34" charset="0"/>
              </a:rPr>
              <a:t>NILAI BABAK PENYISIHAN NASIONAL ( 40 %) + NILAI BABAK FINAL NASIONAL (60%)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A94A5A-CF18-C410-AB14-4F7C463A2A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17345" cy="809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2FDB17-B999-719E-85CB-10F075B60E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17" y="714981"/>
            <a:ext cx="3277301" cy="5428038"/>
          </a:xfrm>
          <a:prstGeom prst="rect">
            <a:avLst/>
          </a:prstGeom>
        </p:spPr>
      </p:pic>
      <p:sp>
        <p:nvSpPr>
          <p:cNvPr id="8" name="Subtitle 7">
            <a:extLst>
              <a:ext uri="{FF2B5EF4-FFF2-40B4-BE49-F238E27FC236}">
                <a16:creationId xmlns:a16="http://schemas.microsoft.com/office/drawing/2014/main" id="{C8A57C23-0E22-B631-0CAE-1FEA848CE5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0329" y="2416662"/>
            <a:ext cx="9144000" cy="1655762"/>
          </a:xfrm>
        </p:spPr>
        <p:txBody>
          <a:bodyPr>
            <a:normAutofit/>
          </a:bodyPr>
          <a:lstStyle/>
          <a:p>
            <a:r>
              <a:rPr lang="en-US" sz="4400" b="1" dirty="0"/>
              <a:t>PENILAIAN JUARA LIDM NASIONAL ADALAH </a:t>
            </a:r>
          </a:p>
          <a:p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629631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7E5123-39BB-8FC8-D44C-D8AAC77DF9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17345" cy="809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D77F1E-F3C6-E5C6-174E-86046FEE1A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82" y="2099933"/>
            <a:ext cx="3277301" cy="4291504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DE433A6-CFCE-AB82-F8CA-B00CC636DD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5431788"/>
              </p:ext>
            </p:extLst>
          </p:nvPr>
        </p:nvGraphicFramePr>
        <p:xfrm>
          <a:off x="3433482" y="2241176"/>
          <a:ext cx="8884023" cy="3567953"/>
        </p:xfrm>
        <a:graphic>
          <a:graphicData uri="http://schemas.openxmlformats.org/drawingml/2006/table">
            <a:tbl>
              <a:tblPr/>
              <a:tblGrid>
                <a:gridCol w="2961341">
                  <a:extLst>
                    <a:ext uri="{9D8B030D-6E8A-4147-A177-3AD203B41FA5}">
                      <a16:colId xmlns:a16="http://schemas.microsoft.com/office/drawing/2014/main" val="2401122805"/>
                    </a:ext>
                  </a:extLst>
                </a:gridCol>
                <a:gridCol w="2961341">
                  <a:extLst>
                    <a:ext uri="{9D8B030D-6E8A-4147-A177-3AD203B41FA5}">
                      <a16:colId xmlns:a16="http://schemas.microsoft.com/office/drawing/2014/main" val="3700334710"/>
                    </a:ext>
                  </a:extLst>
                </a:gridCol>
                <a:gridCol w="2961341">
                  <a:extLst>
                    <a:ext uri="{9D8B030D-6E8A-4147-A177-3AD203B41FA5}">
                      <a16:colId xmlns:a16="http://schemas.microsoft.com/office/drawing/2014/main" val="2575095103"/>
                    </a:ext>
                  </a:extLst>
                </a:gridCol>
              </a:tblGrid>
              <a:tr h="999027">
                <a:tc>
                  <a:txBody>
                    <a:bodyPr/>
                    <a:lstStyle/>
                    <a:p>
                      <a:r>
                        <a:rPr lang="en-US" sz="1800" b="1" dirty="0"/>
                        <a:t>Tim </a:t>
                      </a:r>
                      <a:r>
                        <a:rPr lang="en-US" sz="1800" b="1" dirty="0" err="1"/>
                        <a:t>Relawan</a:t>
                      </a:r>
                      <a:r>
                        <a:rPr lang="en-US" sz="1800" b="1" dirty="0"/>
                        <a:t> Lab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Universitas Negeri Yogyakarta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/>
                        <a:t>Juara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0906136"/>
                  </a:ext>
                </a:extLst>
              </a:tr>
              <a:tr h="570872">
                <a:tc>
                  <a:txBody>
                    <a:bodyPr/>
                    <a:lstStyle/>
                    <a:p>
                      <a:r>
                        <a:rPr lang="en-US" sz="1800" b="1" dirty="0" err="1"/>
                        <a:t>Newtonic</a:t>
                      </a:r>
                      <a:endParaRPr lang="en-US" sz="1800" b="1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Universitas Negeri Surabaya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err="1"/>
                        <a:t>Juara</a:t>
                      </a:r>
                      <a:r>
                        <a:rPr lang="en-US" sz="1800" b="1" dirty="0"/>
                        <a:t>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643715"/>
                  </a:ext>
                </a:extLst>
              </a:tr>
              <a:tr h="999027">
                <a:tc>
                  <a:txBody>
                    <a:bodyPr/>
                    <a:lstStyle/>
                    <a:p>
                      <a:r>
                        <a:rPr lang="en-US" sz="1800" b="1"/>
                        <a:t>Wie Out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Universitas Pendidikan Ganesha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err="1"/>
                        <a:t>Juara</a:t>
                      </a:r>
                      <a:r>
                        <a:rPr lang="en-US" sz="1800" b="1" dirty="0"/>
                        <a:t> 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8364755"/>
                  </a:ext>
                </a:extLst>
              </a:tr>
              <a:tr h="999027">
                <a:tc>
                  <a:txBody>
                    <a:bodyPr/>
                    <a:lstStyle/>
                    <a:p>
                      <a:r>
                        <a:rPr lang="en-US" sz="1800" b="1"/>
                        <a:t>Smart Duash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Universitas Pendidikan Indonesia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err="1"/>
                        <a:t>Juara</a:t>
                      </a:r>
                      <a:r>
                        <a:rPr lang="en-US" sz="1800" b="1" dirty="0"/>
                        <a:t> Harapan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9707281"/>
                  </a:ext>
                </a:extLst>
              </a:tr>
            </a:tbl>
          </a:graphicData>
        </a:graphic>
      </p:graphicFrame>
      <p:sp>
        <p:nvSpPr>
          <p:cNvPr id="10" name="Hexagon 9">
            <a:extLst>
              <a:ext uri="{FF2B5EF4-FFF2-40B4-BE49-F238E27FC236}">
                <a16:creationId xmlns:a16="http://schemas.microsoft.com/office/drawing/2014/main" id="{BCA1953F-6FAF-0F43-A273-D813D423B9AA}"/>
              </a:ext>
            </a:extLst>
          </p:cNvPr>
          <p:cNvSpPr/>
          <p:nvPr/>
        </p:nvSpPr>
        <p:spPr>
          <a:xfrm>
            <a:off x="-220721" y="1064035"/>
            <a:ext cx="9050956" cy="954107"/>
          </a:xfrm>
          <a:prstGeom prst="hexagon">
            <a:avLst>
              <a:gd name="adj" fmla="val 56821"/>
              <a:gd name="vf" fmla="val 115470"/>
            </a:avLst>
          </a:prstGeom>
          <a:solidFill>
            <a:srgbClr val="00A2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JUARA LIDM </a:t>
            </a:r>
          </a:p>
          <a:p>
            <a:pPr algn="ctr"/>
            <a:r>
              <a:rPr lang="en-US" sz="3200" b="1" dirty="0"/>
              <a:t>DIVISI MICROTEACHING TAHUN 2023</a:t>
            </a:r>
            <a:endParaRPr lang="id-ID" sz="3200" b="1" dirty="0"/>
          </a:p>
        </p:txBody>
      </p:sp>
    </p:spTree>
    <p:extLst>
      <p:ext uri="{BB962C8B-B14F-4D97-AF65-F5344CB8AC3E}">
        <p14:creationId xmlns:p14="http://schemas.microsoft.com/office/powerpoint/2010/main" val="41729530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7E5123-39BB-8FC8-D44C-D8AAC77DF9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17345" cy="809625"/>
          </a:xfrm>
          <a:prstGeom prst="rect">
            <a:avLst/>
          </a:prstGeom>
        </p:spPr>
      </p:pic>
      <p:sp>
        <p:nvSpPr>
          <p:cNvPr id="10" name="Hexagon 9">
            <a:extLst>
              <a:ext uri="{FF2B5EF4-FFF2-40B4-BE49-F238E27FC236}">
                <a16:creationId xmlns:a16="http://schemas.microsoft.com/office/drawing/2014/main" id="{BCA1953F-6FAF-0F43-A273-D813D423B9AA}"/>
              </a:ext>
            </a:extLst>
          </p:cNvPr>
          <p:cNvSpPr/>
          <p:nvPr/>
        </p:nvSpPr>
        <p:spPr>
          <a:xfrm>
            <a:off x="-1" y="756883"/>
            <a:ext cx="9472297" cy="809625"/>
          </a:xfrm>
          <a:prstGeom prst="hexagon">
            <a:avLst>
              <a:gd name="adj" fmla="val 56821"/>
              <a:gd name="vf" fmla="val 115470"/>
            </a:avLst>
          </a:prstGeom>
          <a:solidFill>
            <a:srgbClr val="00A2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BEBERAPA TEMUAN  YANG PERLU DIPERHATIKAN DALAM UPAYA PENINGKATAN KUALITAS DIVISI MICROTEACHING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507DFB1-F953-A917-E39D-206FC9D8AA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9984621"/>
              </p:ext>
            </p:extLst>
          </p:nvPr>
        </p:nvGraphicFramePr>
        <p:xfrm>
          <a:off x="130911" y="1566508"/>
          <a:ext cx="11955520" cy="5217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4195">
                  <a:extLst>
                    <a:ext uri="{9D8B030D-6E8A-4147-A177-3AD203B41FA5}">
                      <a16:colId xmlns:a16="http://schemas.microsoft.com/office/drawing/2014/main" val="1594537402"/>
                    </a:ext>
                  </a:extLst>
                </a:gridCol>
                <a:gridCol w="7153835">
                  <a:extLst>
                    <a:ext uri="{9D8B030D-6E8A-4147-A177-3AD203B41FA5}">
                      <a16:colId xmlns:a16="http://schemas.microsoft.com/office/drawing/2014/main" val="282793258"/>
                    </a:ext>
                  </a:extLst>
                </a:gridCol>
                <a:gridCol w="4197490">
                  <a:extLst>
                    <a:ext uri="{9D8B030D-6E8A-4147-A177-3AD203B41FA5}">
                      <a16:colId xmlns:a16="http://schemas.microsoft.com/office/drawing/2014/main" val="8333600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TEMUAN-TEMUAN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SARAN YANG DIBERIKAN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42971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DOKUMEN-2 YANG DIKIRIMKAN TIDAK DISERTAI PENGESAHAN PIMPINAN PERGURUAN TINGGI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PERLU KOORDINASI ANATARA MHS-PEMBIMBING-PIMPINAN LEMBAGA PT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64533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MATERI PEMBELAJARAN YANG DI SUSUN DALAM RPP  TERLALU UMUM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MATERI YANG DISUSUN RPPNYA CUKUP MATERI YANG DIPILIH SESUAI TOPIK/OBYEK PEMBELAJARAN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47623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ALOKASI WAKTU PEMBELAJARAN  MELEBIHI KETENTUAN 10 MENIT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MENYESUAIAN KETENTUAN WAKTU DALAM LOMBA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3189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REKAMAN VIDEO PEMBELAJARAN KURANG MENUNJUKKAN “PROSES PEMBELAJARAN YANG SESUAI DENGAN SASARAN YANG DIAJAR ” BAHKAN DITEMUKAN PERAN PEMBELAJARAN DIWAKILI OLEH : GAMBAR ANIMASI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BERUSAHA MEMBUAT REKAMAN VIDEO  MIKROTEACHING SEBAIK MUNGKIN, SE-ALAMIAH MUNGKIN, DENGANOBYEK SESUAI SASARAN PEMBELAJARAN DAN  MENGHIDARI ADANYA ANIMASI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50614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REKAMAN VIDEO KURANG MENUNJUKKAN PROSES AKTIFITAS  PEMBELAJARAN YAITU TERJADINYA INTERKASI PENDIDIK DENGAN PESERTA DIDIK SERTA PENGGUNAAN MEDIA/SUMBER BELAJAR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REKAMAN VIDEO DIUSAHAKAN MELIPUT INTERAKSI PROSES PEMBELAJARAN  KOMPONEN : GURU MODEL-SISWA DAN MEDIA/SUMBER BELAJAR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11062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18054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49E4BD-DF82-00E7-2960-041A3649B5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17345" cy="80962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02B3D2E-70C0-9439-9E3B-B4D20349BBFA}"/>
              </a:ext>
            </a:extLst>
          </p:cNvPr>
          <p:cNvSpPr txBox="1">
            <a:spLocks/>
          </p:cNvSpPr>
          <p:nvPr/>
        </p:nvSpPr>
        <p:spPr>
          <a:xfrm>
            <a:off x="6773580" y="3050923"/>
            <a:ext cx="4900342" cy="7561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i="1" dirty="0"/>
              <a:t>TERIMA KASIH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70DA164-136D-BB72-A6BD-D150AFBAA3AE}"/>
              </a:ext>
            </a:extLst>
          </p:cNvPr>
          <p:cNvGrpSpPr/>
          <p:nvPr/>
        </p:nvGrpSpPr>
        <p:grpSpPr>
          <a:xfrm>
            <a:off x="770120" y="1710466"/>
            <a:ext cx="5910376" cy="3668357"/>
            <a:chOff x="3723934" y="1463039"/>
            <a:chExt cx="4744123" cy="284201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C4041B8-C83C-BC14-2941-867DAF088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23934" y="1549100"/>
              <a:ext cx="4744123" cy="275595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C8DF6DD-D936-2E91-D01C-D5D8EC548A9B}"/>
                </a:ext>
              </a:extLst>
            </p:cNvPr>
            <p:cNvSpPr/>
            <p:nvPr/>
          </p:nvSpPr>
          <p:spPr>
            <a:xfrm>
              <a:off x="7143078" y="1463039"/>
              <a:ext cx="1151068" cy="3872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56253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49E4BD-DF82-00E7-2960-041A3649B5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17345" cy="80962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FB4C258-B2EE-6CBE-83D7-762DE0CB7C02}"/>
              </a:ext>
            </a:extLst>
          </p:cNvPr>
          <p:cNvGrpSpPr/>
          <p:nvPr/>
        </p:nvGrpSpPr>
        <p:grpSpPr>
          <a:xfrm>
            <a:off x="3569200" y="809624"/>
            <a:ext cx="4899160" cy="3055171"/>
            <a:chOff x="3723934" y="1463039"/>
            <a:chExt cx="4744123" cy="284201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751F468-6DA5-2FA7-4B8A-AA0115670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23934" y="1549100"/>
              <a:ext cx="4744123" cy="275595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196365D-5341-1B35-7E43-AB441022081F}"/>
                </a:ext>
              </a:extLst>
            </p:cNvPr>
            <p:cNvSpPr/>
            <p:nvPr/>
          </p:nvSpPr>
          <p:spPr>
            <a:xfrm>
              <a:off x="7143078" y="1463039"/>
              <a:ext cx="1151068" cy="3872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CBEB585-358A-E4C8-2A33-6A7C64ACF8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93" y="3985270"/>
            <a:ext cx="11176614" cy="179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411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DBF251E-A062-AF06-1D1F-230B5465C7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909" y="3860427"/>
            <a:ext cx="5046858" cy="28930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04D6E9-A84D-07D6-93B7-55986E8888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330" y="929342"/>
            <a:ext cx="6012564" cy="29310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50DA0A-85BB-C79B-DCD0-B0F32A8295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33" y="3421156"/>
            <a:ext cx="6941942" cy="33322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19F147-65F8-1CB7-3665-A1B99D8055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17345" cy="8096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2FAEA5-BE24-22FE-D132-5A4C0204C8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33" y="836678"/>
            <a:ext cx="6955575" cy="3245935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A5CCEE31-FB2E-B181-C394-3639C43ECD1B}"/>
              </a:ext>
            </a:extLst>
          </p:cNvPr>
          <p:cNvSpPr/>
          <p:nvPr/>
        </p:nvSpPr>
        <p:spPr>
          <a:xfrm>
            <a:off x="1609602" y="3429000"/>
            <a:ext cx="6012565" cy="1068221"/>
          </a:xfrm>
          <a:prstGeom prst="hexagon">
            <a:avLst>
              <a:gd name="adj" fmla="val 56821"/>
              <a:gd name="vf" fmla="val 115470"/>
            </a:avLst>
          </a:prstGeom>
          <a:solidFill>
            <a:srgbClr val="FFF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75E973F0-0CDD-2C80-C9AB-7AE48279FD8F}"/>
              </a:ext>
            </a:extLst>
          </p:cNvPr>
          <p:cNvSpPr/>
          <p:nvPr/>
        </p:nvSpPr>
        <p:spPr>
          <a:xfrm>
            <a:off x="2330618" y="3469010"/>
            <a:ext cx="6184929" cy="755785"/>
          </a:xfrm>
          <a:prstGeom prst="hexagon">
            <a:avLst>
              <a:gd name="adj" fmla="val 56821"/>
              <a:gd name="vf" fmla="val 115470"/>
            </a:avLst>
          </a:prstGeom>
          <a:solidFill>
            <a:srgbClr val="00A2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C1C12D-EC67-F587-A54B-AF6D7258127D}"/>
              </a:ext>
            </a:extLst>
          </p:cNvPr>
          <p:cNvSpPr txBox="1"/>
          <p:nvPr/>
        </p:nvSpPr>
        <p:spPr>
          <a:xfrm>
            <a:off x="2529494" y="3597420"/>
            <a:ext cx="6485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DIVISI MICROTEACHING DOGITAL</a:t>
            </a:r>
            <a:endParaRPr lang="id-ID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350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8D4ED8-372E-BB89-9617-2D36E39F40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357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AB9415E-F48A-3439-877E-94A0B9E76E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111" t="40209" r="54687" b="23700"/>
          <a:stretch>
            <a:fillRect/>
          </a:stretch>
        </p:blipFill>
        <p:spPr>
          <a:xfrm>
            <a:off x="503726" y="3162321"/>
            <a:ext cx="3438354" cy="2475116"/>
          </a:xfrm>
          <a:custGeom>
            <a:avLst/>
            <a:gdLst>
              <a:gd name="connsiteX0" fmla="*/ 1957704 w 3438354"/>
              <a:gd name="connsiteY0" fmla="*/ 0 h 2475116"/>
              <a:gd name="connsiteX1" fmla="*/ 2510185 w 3438354"/>
              <a:gd name="connsiteY1" fmla="*/ 0 h 2475116"/>
              <a:gd name="connsiteX2" fmla="*/ 3438354 w 3438354"/>
              <a:gd name="connsiteY2" fmla="*/ 1237559 h 2475116"/>
              <a:gd name="connsiteX3" fmla="*/ 2510185 w 3438354"/>
              <a:gd name="connsiteY3" fmla="*/ 2475116 h 2475116"/>
              <a:gd name="connsiteX4" fmla="*/ 1957704 w 3438354"/>
              <a:gd name="connsiteY4" fmla="*/ 2475116 h 2475116"/>
              <a:gd name="connsiteX5" fmla="*/ 2885873 w 3438354"/>
              <a:gd name="connsiteY5" fmla="*/ 1237559 h 2475116"/>
              <a:gd name="connsiteX6" fmla="*/ 1305137 w 3438354"/>
              <a:gd name="connsiteY6" fmla="*/ 0 h 2475116"/>
              <a:gd name="connsiteX7" fmla="*/ 1857618 w 3438354"/>
              <a:gd name="connsiteY7" fmla="*/ 0 h 2475116"/>
              <a:gd name="connsiteX8" fmla="*/ 2785787 w 3438354"/>
              <a:gd name="connsiteY8" fmla="*/ 1237559 h 2475116"/>
              <a:gd name="connsiteX9" fmla="*/ 1857618 w 3438354"/>
              <a:gd name="connsiteY9" fmla="*/ 2475116 h 2475116"/>
              <a:gd name="connsiteX10" fmla="*/ 1305137 w 3438354"/>
              <a:gd name="connsiteY10" fmla="*/ 2475116 h 2475116"/>
              <a:gd name="connsiteX11" fmla="*/ 2233306 w 3438354"/>
              <a:gd name="connsiteY11" fmla="*/ 1237559 h 2475116"/>
              <a:gd name="connsiteX12" fmla="*/ 652568 w 3438354"/>
              <a:gd name="connsiteY12" fmla="*/ 0 h 2475116"/>
              <a:gd name="connsiteX13" fmla="*/ 1205049 w 3438354"/>
              <a:gd name="connsiteY13" fmla="*/ 0 h 2475116"/>
              <a:gd name="connsiteX14" fmla="*/ 2133219 w 3438354"/>
              <a:gd name="connsiteY14" fmla="*/ 1237559 h 2475116"/>
              <a:gd name="connsiteX15" fmla="*/ 1205049 w 3438354"/>
              <a:gd name="connsiteY15" fmla="*/ 2475116 h 2475116"/>
              <a:gd name="connsiteX16" fmla="*/ 652568 w 3438354"/>
              <a:gd name="connsiteY16" fmla="*/ 2475116 h 2475116"/>
              <a:gd name="connsiteX17" fmla="*/ 1580738 w 3438354"/>
              <a:gd name="connsiteY17" fmla="*/ 1237559 h 2475116"/>
              <a:gd name="connsiteX18" fmla="*/ 0 w 3438354"/>
              <a:gd name="connsiteY18" fmla="*/ 0 h 2475116"/>
              <a:gd name="connsiteX19" fmla="*/ 552481 w 3438354"/>
              <a:gd name="connsiteY19" fmla="*/ 0 h 2475116"/>
              <a:gd name="connsiteX20" fmla="*/ 1480651 w 3438354"/>
              <a:gd name="connsiteY20" fmla="*/ 1237559 h 2475116"/>
              <a:gd name="connsiteX21" fmla="*/ 552481 w 3438354"/>
              <a:gd name="connsiteY21" fmla="*/ 2475116 h 2475116"/>
              <a:gd name="connsiteX22" fmla="*/ 0 w 3438354"/>
              <a:gd name="connsiteY22" fmla="*/ 2475116 h 2475116"/>
              <a:gd name="connsiteX23" fmla="*/ 928170 w 3438354"/>
              <a:gd name="connsiteY23" fmla="*/ 1237559 h 2475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38354" h="2475116">
                <a:moveTo>
                  <a:pt x="1957704" y="0"/>
                </a:moveTo>
                <a:lnTo>
                  <a:pt x="2510185" y="0"/>
                </a:lnTo>
                <a:lnTo>
                  <a:pt x="3438354" y="1237559"/>
                </a:lnTo>
                <a:lnTo>
                  <a:pt x="2510185" y="2475116"/>
                </a:lnTo>
                <a:lnTo>
                  <a:pt x="1957704" y="2475116"/>
                </a:lnTo>
                <a:lnTo>
                  <a:pt x="2885873" y="1237559"/>
                </a:lnTo>
                <a:close/>
                <a:moveTo>
                  <a:pt x="1305137" y="0"/>
                </a:moveTo>
                <a:lnTo>
                  <a:pt x="1857618" y="0"/>
                </a:lnTo>
                <a:lnTo>
                  <a:pt x="2785787" y="1237559"/>
                </a:lnTo>
                <a:lnTo>
                  <a:pt x="1857618" y="2475116"/>
                </a:lnTo>
                <a:lnTo>
                  <a:pt x="1305137" y="2475116"/>
                </a:lnTo>
                <a:lnTo>
                  <a:pt x="2233306" y="1237559"/>
                </a:lnTo>
                <a:close/>
                <a:moveTo>
                  <a:pt x="652568" y="0"/>
                </a:moveTo>
                <a:lnTo>
                  <a:pt x="1205049" y="0"/>
                </a:lnTo>
                <a:lnTo>
                  <a:pt x="2133219" y="1237559"/>
                </a:lnTo>
                <a:lnTo>
                  <a:pt x="1205049" y="2475116"/>
                </a:lnTo>
                <a:lnTo>
                  <a:pt x="652568" y="2475116"/>
                </a:lnTo>
                <a:lnTo>
                  <a:pt x="1580738" y="1237559"/>
                </a:lnTo>
                <a:close/>
                <a:moveTo>
                  <a:pt x="0" y="0"/>
                </a:moveTo>
                <a:lnTo>
                  <a:pt x="552481" y="0"/>
                </a:lnTo>
                <a:lnTo>
                  <a:pt x="1480651" y="1237559"/>
                </a:lnTo>
                <a:lnTo>
                  <a:pt x="552481" y="2475116"/>
                </a:lnTo>
                <a:lnTo>
                  <a:pt x="0" y="2475116"/>
                </a:lnTo>
                <a:lnTo>
                  <a:pt x="928170" y="1237559"/>
                </a:lnTo>
                <a:close/>
              </a:path>
            </a:pathLst>
          </a:custGeom>
        </p:spPr>
      </p:pic>
      <p:sp>
        <p:nvSpPr>
          <p:cNvPr id="9" name="Hexagon 8">
            <a:extLst>
              <a:ext uri="{FF2B5EF4-FFF2-40B4-BE49-F238E27FC236}">
                <a16:creationId xmlns:a16="http://schemas.microsoft.com/office/drawing/2014/main" id="{B2B5D0F6-9CD1-739E-63B7-AF934321B8FF}"/>
              </a:ext>
            </a:extLst>
          </p:cNvPr>
          <p:cNvSpPr/>
          <p:nvPr/>
        </p:nvSpPr>
        <p:spPr>
          <a:xfrm>
            <a:off x="-2222507" y="1504015"/>
            <a:ext cx="6736080" cy="954107"/>
          </a:xfrm>
          <a:prstGeom prst="hexagon">
            <a:avLst>
              <a:gd name="adj" fmla="val 56821"/>
              <a:gd name="vf" fmla="val 115470"/>
            </a:avLst>
          </a:prstGeom>
          <a:solidFill>
            <a:srgbClr val="FFF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49E4BD-DF82-00E7-2960-041A3649B5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17345" cy="80962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4E9B829-31B3-A43C-5980-C9CEDD070113}"/>
              </a:ext>
            </a:extLst>
          </p:cNvPr>
          <p:cNvSpPr txBox="1">
            <a:spLocks/>
          </p:cNvSpPr>
          <p:nvPr/>
        </p:nvSpPr>
        <p:spPr>
          <a:xfrm>
            <a:off x="-118659" y="1744248"/>
            <a:ext cx="11539764" cy="71387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B75FF9-0062-B944-2D0C-C9F891305D4D}"/>
              </a:ext>
            </a:extLst>
          </p:cNvPr>
          <p:cNvSpPr txBox="1"/>
          <p:nvPr/>
        </p:nvSpPr>
        <p:spPr>
          <a:xfrm>
            <a:off x="4664609" y="2381825"/>
            <a:ext cx="7552735" cy="3693319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R="95250">
              <a:spcAft>
                <a:spcPts val="0"/>
              </a:spcAft>
            </a:pPr>
            <a:r>
              <a:rPr lang="id-ID" sz="1800" dirty="0">
                <a:effectLst/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Diarahkan pada peningkatan kompetensi pedagogik mahasiswa yang dapat mengintegrasikan aspek-aspek keterampilan mengajar, melalui penerapan teknologi digital dalam bentuk </a:t>
            </a:r>
            <a:r>
              <a:rPr lang="id-ID" sz="1800" i="1" dirty="0">
                <a:effectLst/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microteaching</a:t>
            </a:r>
            <a:r>
              <a:rPr lang="id-ID" sz="1800" dirty="0">
                <a:effectLst/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. </a:t>
            </a:r>
            <a:endParaRPr lang="en-US" sz="1800" dirty="0">
              <a:effectLst/>
              <a:latin typeface="Aharoni" panose="02010803020104030203" pitchFamily="2" charset="-79"/>
              <a:ea typeface="Calibri" panose="020F0502020204030204" pitchFamily="34" charset="0"/>
              <a:cs typeface="Aharoni" panose="02010803020104030203" pitchFamily="2" charset="-79"/>
            </a:endParaRPr>
          </a:p>
          <a:p>
            <a:pPr marR="95250">
              <a:spcAft>
                <a:spcPts val="0"/>
              </a:spcAft>
            </a:pPr>
            <a:endParaRPr lang="en-US" dirty="0">
              <a:latin typeface="Aharoni" panose="02010803020104030203" pitchFamily="2" charset="-79"/>
              <a:ea typeface="Calibri" panose="020F0502020204030204" pitchFamily="34" charset="0"/>
              <a:cs typeface="Aharoni" panose="02010803020104030203" pitchFamily="2" charset="-79"/>
            </a:endParaRPr>
          </a:p>
          <a:p>
            <a:pPr marR="95250">
              <a:spcAft>
                <a:spcPts val="0"/>
              </a:spcAft>
            </a:pPr>
            <a:r>
              <a:rPr lang="id-ID" sz="1800" dirty="0">
                <a:effectLst/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Lingkup divisi ini meliputi:</a:t>
            </a:r>
          </a:p>
          <a:p>
            <a:pPr marL="342900" lvl="0" indent="-342900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id-ID" sz="1800" dirty="0">
                <a:solidFill>
                  <a:srgbClr val="000000"/>
                </a:solidFill>
                <a:effectLst/>
                <a:latin typeface="Aharoni" panose="02010803020104030203" pitchFamily="2" charset="-79"/>
                <a:ea typeface="Noto Sans Symbols"/>
                <a:cs typeface="Aharoni" panose="02010803020104030203" pitchFamily="2" charset="-79"/>
              </a:rPr>
              <a:t>Pembelajaran mikro klasikal untuk pendidikan formal di semua satuan pendidikan dan atau Pendidikan tinggi.</a:t>
            </a:r>
          </a:p>
          <a:p>
            <a:pPr marL="342900" lvl="0" indent="-342900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id-ID" sz="1800" dirty="0">
                <a:solidFill>
                  <a:srgbClr val="000000"/>
                </a:solidFill>
                <a:effectLst/>
                <a:latin typeface="Aharoni" panose="02010803020104030203" pitchFamily="2" charset="-79"/>
                <a:ea typeface="Noto Sans Symbols"/>
                <a:cs typeface="Aharoni" panose="02010803020104030203" pitchFamily="2" charset="-79"/>
              </a:rPr>
              <a:t>Pembelajaran mikro klasikal untuk pendidikan non formal terdiri atas lembaga kursus,  lembaga pelatihan, kelompok belajar, pusat kegiatan belajar masyarakat serta satuan pendidikan yang sejenis.</a:t>
            </a:r>
          </a:p>
          <a:p>
            <a:pPr marL="342900" lvl="0" indent="-342900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id-ID" sz="1800" dirty="0">
                <a:solidFill>
                  <a:srgbClr val="000000"/>
                </a:solidFill>
                <a:effectLst/>
                <a:latin typeface="Aharoni" panose="02010803020104030203" pitchFamily="2" charset="-79"/>
                <a:ea typeface="Noto Sans Symbols"/>
                <a:cs typeface="Aharoni" panose="02010803020104030203" pitchFamily="2" charset="-79"/>
              </a:rPr>
              <a:t>Pembelajaran klasik untuk pendidikan berkebutuhan khusus</a:t>
            </a:r>
            <a:r>
              <a:rPr lang="id-ID" sz="1800" dirty="0">
                <a:solidFill>
                  <a:srgbClr val="000000"/>
                </a:solidFill>
                <a:effectLst/>
                <a:latin typeface="Aharoni" panose="02010803020104030203" pitchFamily="2" charset="-79"/>
                <a:ea typeface="Calibri" panose="020F0502020204030204" pitchFamily="34" charset="0"/>
                <a:cs typeface="Aharoni" panose="02010803020104030203" pitchFamily="2" charset="-79"/>
              </a:rPr>
              <a:t>.</a:t>
            </a:r>
            <a:endParaRPr lang="id-ID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6113B628-F692-367B-0884-E2E92FB677FE}"/>
              </a:ext>
            </a:extLst>
          </p:cNvPr>
          <p:cNvSpPr/>
          <p:nvPr/>
        </p:nvSpPr>
        <p:spPr>
          <a:xfrm>
            <a:off x="-1145137" y="1267194"/>
            <a:ext cx="6736080" cy="954107"/>
          </a:xfrm>
          <a:prstGeom prst="hexagon">
            <a:avLst>
              <a:gd name="adj" fmla="val 56821"/>
              <a:gd name="vf" fmla="val 115470"/>
            </a:avLst>
          </a:prstGeom>
          <a:solidFill>
            <a:srgbClr val="00A2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7556AE-77F9-5C35-E9C4-2EB78BF31116}"/>
              </a:ext>
            </a:extLst>
          </p:cNvPr>
          <p:cNvSpPr txBox="1"/>
          <p:nvPr/>
        </p:nvSpPr>
        <p:spPr>
          <a:xfrm>
            <a:off x="-627309" y="1482637"/>
            <a:ext cx="5539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Divisi </a:t>
            </a:r>
            <a:r>
              <a:rPr lang="id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Microteaching</a:t>
            </a:r>
            <a:r>
              <a:rPr lang="id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Digital </a:t>
            </a: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A8DCB34E-1167-5008-2DCE-07F4D1A37592}"/>
              </a:ext>
            </a:extLst>
          </p:cNvPr>
          <p:cNvSpPr/>
          <p:nvPr/>
        </p:nvSpPr>
        <p:spPr>
          <a:xfrm>
            <a:off x="6676388" y="6604335"/>
            <a:ext cx="6736080" cy="954107"/>
          </a:xfrm>
          <a:prstGeom prst="hexagon">
            <a:avLst>
              <a:gd name="adj" fmla="val 56821"/>
              <a:gd name="vf" fmla="val 115470"/>
            </a:avLst>
          </a:prstGeom>
          <a:solidFill>
            <a:srgbClr val="FFF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7252BA01-5FA0-09CC-6CA1-EF682AC623F2}"/>
              </a:ext>
            </a:extLst>
          </p:cNvPr>
          <p:cNvSpPr/>
          <p:nvPr/>
        </p:nvSpPr>
        <p:spPr>
          <a:xfrm>
            <a:off x="7641588" y="6462095"/>
            <a:ext cx="6736080" cy="954107"/>
          </a:xfrm>
          <a:prstGeom prst="hexagon">
            <a:avLst>
              <a:gd name="adj" fmla="val 56821"/>
              <a:gd name="vf" fmla="val 115470"/>
            </a:avLst>
          </a:prstGeom>
          <a:solidFill>
            <a:srgbClr val="00A2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491306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exagon 8">
            <a:extLst>
              <a:ext uri="{FF2B5EF4-FFF2-40B4-BE49-F238E27FC236}">
                <a16:creationId xmlns:a16="http://schemas.microsoft.com/office/drawing/2014/main" id="{B2B5D0F6-9CD1-739E-63B7-AF934321B8FF}"/>
              </a:ext>
            </a:extLst>
          </p:cNvPr>
          <p:cNvSpPr/>
          <p:nvPr/>
        </p:nvSpPr>
        <p:spPr>
          <a:xfrm>
            <a:off x="-2222508" y="1068766"/>
            <a:ext cx="10075035" cy="1456172"/>
          </a:xfrm>
          <a:prstGeom prst="hexagon">
            <a:avLst>
              <a:gd name="adj" fmla="val 56821"/>
              <a:gd name="vf" fmla="val 115470"/>
            </a:avLst>
          </a:prstGeom>
          <a:solidFill>
            <a:srgbClr val="FFF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49E4BD-DF82-00E7-2960-041A3649B5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17345" cy="80962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4E9B829-31B3-A43C-5980-C9CEDD070113}"/>
              </a:ext>
            </a:extLst>
          </p:cNvPr>
          <p:cNvSpPr txBox="1">
            <a:spLocks/>
          </p:cNvSpPr>
          <p:nvPr/>
        </p:nvSpPr>
        <p:spPr>
          <a:xfrm>
            <a:off x="-118659" y="1744248"/>
            <a:ext cx="11539764" cy="71387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/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6113B628-F692-367B-0884-E2E92FB677FE}"/>
              </a:ext>
            </a:extLst>
          </p:cNvPr>
          <p:cNvSpPr/>
          <p:nvPr/>
        </p:nvSpPr>
        <p:spPr>
          <a:xfrm>
            <a:off x="-1115674" y="926421"/>
            <a:ext cx="9393592" cy="1315750"/>
          </a:xfrm>
          <a:prstGeom prst="hexagon">
            <a:avLst>
              <a:gd name="adj" fmla="val 56821"/>
              <a:gd name="vf" fmla="val 115470"/>
            </a:avLst>
          </a:prstGeom>
          <a:solidFill>
            <a:srgbClr val="00A2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endParaRPr lang="id-ID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7556AE-77F9-5C35-E9C4-2EB78BF31116}"/>
              </a:ext>
            </a:extLst>
          </p:cNvPr>
          <p:cNvSpPr txBox="1"/>
          <p:nvPr/>
        </p:nvSpPr>
        <p:spPr>
          <a:xfrm>
            <a:off x="-265619" y="1028123"/>
            <a:ext cx="81070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SELINTAS TAHAPAN SELEKSI LIDM </a:t>
            </a:r>
          </a:p>
          <a:p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“DIVISI MIKROTEACHING”</a:t>
            </a:r>
            <a:endParaRPr lang="id-ID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A8DCB34E-1167-5008-2DCE-07F4D1A37592}"/>
              </a:ext>
            </a:extLst>
          </p:cNvPr>
          <p:cNvSpPr/>
          <p:nvPr/>
        </p:nvSpPr>
        <p:spPr>
          <a:xfrm>
            <a:off x="6676388" y="6604335"/>
            <a:ext cx="6736080" cy="954107"/>
          </a:xfrm>
          <a:prstGeom prst="hexagon">
            <a:avLst>
              <a:gd name="adj" fmla="val 56821"/>
              <a:gd name="vf" fmla="val 115470"/>
            </a:avLst>
          </a:prstGeom>
          <a:solidFill>
            <a:srgbClr val="FFF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7252BA01-5FA0-09CC-6CA1-EF682AC623F2}"/>
              </a:ext>
            </a:extLst>
          </p:cNvPr>
          <p:cNvSpPr/>
          <p:nvPr/>
        </p:nvSpPr>
        <p:spPr>
          <a:xfrm>
            <a:off x="7641588" y="6462095"/>
            <a:ext cx="6736080" cy="954107"/>
          </a:xfrm>
          <a:prstGeom prst="hexagon">
            <a:avLst>
              <a:gd name="adj" fmla="val 56821"/>
              <a:gd name="vf" fmla="val 115470"/>
            </a:avLst>
          </a:prstGeom>
          <a:solidFill>
            <a:srgbClr val="00A2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273AB97-7438-19C0-0817-C7E0071573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3418159"/>
              </p:ext>
            </p:extLst>
          </p:nvPr>
        </p:nvGraphicFramePr>
        <p:xfrm>
          <a:off x="450983" y="704724"/>
          <a:ext cx="1046797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A96BB8F-98AC-A41C-D780-653931A4BA39}"/>
              </a:ext>
            </a:extLst>
          </p:cNvPr>
          <p:cNvSpPr txBox="1"/>
          <p:nvPr/>
        </p:nvSpPr>
        <p:spPr>
          <a:xfrm>
            <a:off x="4304143" y="5173558"/>
            <a:ext cx="3337443" cy="92333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id-ID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Nilai </a:t>
            </a:r>
            <a:r>
              <a:rPr lang="en-US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SELEKSI 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Nasional </a:t>
            </a:r>
            <a:r>
              <a:rPr lang="id-ID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nilai RPP/Modul Ajar (50%) + Nilai Video Microteaching (50%)</a:t>
            </a:r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id="{C1051533-2B6B-ECC5-31BE-368CC962820D}"/>
              </a:ext>
            </a:extLst>
          </p:cNvPr>
          <p:cNvSpPr/>
          <p:nvPr/>
        </p:nvSpPr>
        <p:spPr>
          <a:xfrm rot="10800000">
            <a:off x="5516417" y="4261992"/>
            <a:ext cx="912897" cy="923636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39A0E9-13E3-5FB7-528B-009CA3C5B770}"/>
              </a:ext>
            </a:extLst>
          </p:cNvPr>
          <p:cNvSpPr txBox="1"/>
          <p:nvPr/>
        </p:nvSpPr>
        <p:spPr>
          <a:xfrm>
            <a:off x="7930772" y="5215484"/>
            <a:ext cx="3846741" cy="120032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id-ID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Nilai </a:t>
            </a:r>
            <a:r>
              <a:rPr lang="en-US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PENENTUAN JUARA NASIONAL</a:t>
            </a:r>
            <a:r>
              <a:rPr lang="id-ID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</a:t>
            </a:r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Nilai SELEKSI  Nasional </a:t>
            </a:r>
            <a:r>
              <a:rPr lang="id-ID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40</a:t>
            </a:r>
            <a:r>
              <a:rPr lang="id-ID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%) + </a:t>
            </a:r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BABAK FINAL </a:t>
            </a:r>
            <a:r>
              <a:rPr lang="id-ID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r>
              <a:rPr lang="id-ID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0%)</a:t>
            </a:r>
          </a:p>
        </p:txBody>
      </p:sp>
      <p:sp>
        <p:nvSpPr>
          <p:cNvPr id="17" name="Arrow: Up 16">
            <a:extLst>
              <a:ext uri="{FF2B5EF4-FFF2-40B4-BE49-F238E27FC236}">
                <a16:creationId xmlns:a16="http://schemas.microsoft.com/office/drawing/2014/main" id="{03011761-D67C-F787-CE05-FB8F70C0E2F5}"/>
              </a:ext>
            </a:extLst>
          </p:cNvPr>
          <p:cNvSpPr/>
          <p:nvPr/>
        </p:nvSpPr>
        <p:spPr>
          <a:xfrm rot="10800000">
            <a:off x="9228542" y="4305526"/>
            <a:ext cx="912897" cy="923636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DCE560-3334-EEEA-15B7-2F2C09B2F031}"/>
              </a:ext>
            </a:extLst>
          </p:cNvPr>
          <p:cNvSpPr txBox="1"/>
          <p:nvPr/>
        </p:nvSpPr>
        <p:spPr>
          <a:xfrm>
            <a:off x="243679" y="5152450"/>
            <a:ext cx="3337443" cy="147732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Perguruan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Tinggi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WAJIB MENYELENGGARAKAN SELEKSI INTERNAL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Dengan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Dibuktikan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Adanya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Berita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Acara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Seleksi</a:t>
            </a:r>
            <a:endParaRPr lang="id-ID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Arrow: Up 20">
            <a:extLst>
              <a:ext uri="{FF2B5EF4-FFF2-40B4-BE49-F238E27FC236}">
                <a16:creationId xmlns:a16="http://schemas.microsoft.com/office/drawing/2014/main" id="{3C2DE7A8-F193-8D78-5976-D1055B32815B}"/>
              </a:ext>
            </a:extLst>
          </p:cNvPr>
          <p:cNvSpPr/>
          <p:nvPr/>
        </p:nvSpPr>
        <p:spPr>
          <a:xfrm rot="10800000">
            <a:off x="1804291" y="4228814"/>
            <a:ext cx="912897" cy="923636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4214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49E4BD-DF82-00E7-2960-041A3649B5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17345" cy="809625"/>
          </a:xfrm>
          <a:prstGeom prst="rect">
            <a:avLst/>
          </a:prstGeom>
        </p:spPr>
      </p:pic>
      <p:sp>
        <p:nvSpPr>
          <p:cNvPr id="6" name="Hexagon 5">
            <a:extLst>
              <a:ext uri="{FF2B5EF4-FFF2-40B4-BE49-F238E27FC236}">
                <a16:creationId xmlns:a16="http://schemas.microsoft.com/office/drawing/2014/main" id="{FC8779A2-4CFE-3803-9EB7-C9E876188A56}"/>
              </a:ext>
            </a:extLst>
          </p:cNvPr>
          <p:cNvSpPr/>
          <p:nvPr/>
        </p:nvSpPr>
        <p:spPr>
          <a:xfrm>
            <a:off x="-1310641" y="1086103"/>
            <a:ext cx="10364993" cy="523220"/>
          </a:xfrm>
          <a:prstGeom prst="hexagon">
            <a:avLst>
              <a:gd name="adj" fmla="val 48302"/>
              <a:gd name="vf" fmla="val 115470"/>
            </a:avLst>
          </a:prstGeom>
          <a:solidFill>
            <a:srgbClr val="FFF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1438FA5D-8EF9-35D7-061F-F2B43B496A28}"/>
              </a:ext>
            </a:extLst>
          </p:cNvPr>
          <p:cNvSpPr/>
          <p:nvPr/>
        </p:nvSpPr>
        <p:spPr>
          <a:xfrm>
            <a:off x="-660400" y="940038"/>
            <a:ext cx="10073340" cy="523220"/>
          </a:xfrm>
          <a:prstGeom prst="hexagon">
            <a:avLst>
              <a:gd name="adj" fmla="val 48302"/>
              <a:gd name="vf" fmla="val 115470"/>
            </a:avLst>
          </a:prstGeom>
          <a:solidFill>
            <a:srgbClr val="00A2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2D36E6-2757-9067-662C-59B7586B99DB}"/>
              </a:ext>
            </a:extLst>
          </p:cNvPr>
          <p:cNvSpPr txBox="1"/>
          <p:nvPr/>
        </p:nvSpPr>
        <p:spPr>
          <a:xfrm>
            <a:off x="382055" y="1004568"/>
            <a:ext cx="9030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Seleksi Internal PT dan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Penyisihan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id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Nasional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48865F56-AE99-3CA0-7BE3-CB35CCEECC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9075" y="1911549"/>
            <a:ext cx="8608269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marR="0" lvl="0" indent="-457200" algn="justLow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lphaLcPeriod"/>
              <a:tabLst/>
            </a:pPr>
            <a:r>
              <a:rPr kumimoji="0" lang="id-ID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Peserta mempersiapkan perangkat pembelajaran yang akan di </a:t>
            </a:r>
            <a:r>
              <a:rPr kumimoji="0" lang="id-ID" altLang="id-ID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microteaching</a:t>
            </a:r>
            <a:r>
              <a:rPr kumimoji="0" lang="id-ID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-kan dengan platform digital sebagai berikut: </a:t>
            </a:r>
          </a:p>
          <a:p>
            <a:pPr marL="809625" marR="0" lvl="0" indent="-358775" algn="justLow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id-ID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Halaman </a:t>
            </a:r>
            <a:r>
              <a:rPr kumimoji="0" lang="id-ID" altLang="id-ID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Cover</a:t>
            </a:r>
            <a:r>
              <a:rPr kumimoji="0" lang="id-ID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 (Lampiran 1)</a:t>
            </a:r>
          </a:p>
          <a:p>
            <a:pPr marL="809625" marR="0" lvl="0" indent="-358775" algn="justLow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id-ID" altLang="id-ID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Halamana</a:t>
            </a:r>
            <a:r>
              <a:rPr kumimoji="0" lang="id-ID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 Pengesahan (Lampiran 2)</a:t>
            </a:r>
          </a:p>
          <a:p>
            <a:pPr marL="809625" marR="0" lvl="0" indent="-358775" algn="justLow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id-ID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RPP (modul ajar), lihat </a:t>
            </a:r>
            <a:r>
              <a:rPr kumimoji="0" lang="en-US" altLang="id-ID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lampiran</a:t>
            </a:r>
            <a:r>
              <a:rPr kumimoji="0" lang="en-US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en-US" altLang="id-ID" sz="2000" b="1" dirty="0">
                <a:latin typeface="Arial Narrow" panose="020B0606020202030204" pitchFamily="34" charset="0"/>
                <a:ea typeface="Calibri" panose="020F0502020204030204" pitchFamily="34" charset="0"/>
              </a:rPr>
              <a:t>TERAKHIR DARI PEDOMAN </a:t>
            </a:r>
            <a:r>
              <a:rPr kumimoji="0" lang="id-ID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.</a:t>
            </a:r>
          </a:p>
          <a:p>
            <a:pPr marL="809625" marR="0" lvl="0" indent="-358775" algn="justLow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id-ID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Bahan Ajar, </a:t>
            </a:r>
          </a:p>
          <a:p>
            <a:pPr marL="809625" marR="0" lvl="0" indent="-358775" algn="justLow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id-ID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Media Pembelajaran, dan</a:t>
            </a:r>
          </a:p>
          <a:p>
            <a:pPr marL="809625" marR="0" lvl="0" indent="-358775" algn="justLow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id-ID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LKPD (lembar kerja peserta didik) dan </a:t>
            </a:r>
          </a:p>
          <a:p>
            <a:pPr marL="809625" marR="0" lvl="0" indent="-358775" algn="justLow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id-ID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Video </a:t>
            </a:r>
            <a:r>
              <a:rPr kumimoji="0" lang="id-ID" altLang="id-ID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microteaching</a:t>
            </a:r>
            <a:r>
              <a:rPr kumimoji="0" lang="id-ID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  berdurasi maksimal 10 menit</a:t>
            </a:r>
          </a:p>
          <a:p>
            <a:pPr marL="809625" marR="0" lvl="0" indent="-358775" algn="justLow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id-ID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Lampiran-lampiran</a:t>
            </a:r>
          </a:p>
          <a:p>
            <a:pPr marL="457200" marR="0" lvl="0" indent="-457200" algn="justLow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lphaLcPeriod" startAt="2"/>
              <a:tabLst/>
            </a:pPr>
            <a:r>
              <a:rPr kumimoji="0" lang="id-ID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Divisi </a:t>
            </a:r>
            <a:r>
              <a:rPr kumimoji="0" lang="id-ID" altLang="id-ID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Microteaching</a:t>
            </a:r>
            <a:r>
              <a:rPr kumimoji="0" lang="id-ID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 Digital ini </a:t>
            </a:r>
            <a:r>
              <a:rPr kumimoji="0" lang="id-ID" altLang="id-ID" sz="20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gency FB" panose="020B0503020202020204" pitchFamily="34" charset="0"/>
                <a:ea typeface="Calibri" panose="020F0502020204030204" pitchFamily="34" charset="0"/>
              </a:rPr>
              <a:t>memperlombakan kemampuan dan keterampilan mengajar </a:t>
            </a:r>
            <a:r>
              <a:rPr kumimoji="0" lang="id-ID" altLang="id-ID" sz="20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gency FB" panose="020B0503020202020204" pitchFamily="34" charset="0"/>
                <a:ea typeface="Calibri" panose="020F0502020204030204" pitchFamily="34" charset="0"/>
              </a:rPr>
              <a:t>berbantuan</a:t>
            </a:r>
            <a:r>
              <a:rPr kumimoji="0" lang="id-ID" altLang="id-ID" sz="20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gency FB" panose="020B0503020202020204" pitchFamily="34" charset="0"/>
                <a:ea typeface="Calibri" panose="020F0502020204030204" pitchFamily="34" charset="0"/>
              </a:rPr>
              <a:t> media/teknologi/alat pembelajaran digital</a:t>
            </a:r>
            <a:r>
              <a:rPr kumimoji="0" lang="id-ID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.</a:t>
            </a:r>
          </a:p>
          <a:p>
            <a:pPr marL="457200" marR="0" lvl="0" indent="-457200" algn="justLow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lphaLcPeriod" startAt="2"/>
              <a:tabLst/>
            </a:pPr>
            <a:r>
              <a:rPr kumimoji="0" lang="id-ID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Materi yang akan diajarkan sesuai dengan kurikulum satuan pendidikan atau kurikulum merdeka yang dipilih dengan menyesuaikan tema LIDM 202</a:t>
            </a:r>
            <a:r>
              <a:rPr kumimoji="0" lang="en-US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4</a:t>
            </a:r>
            <a:r>
              <a:rPr kumimoji="0" lang="id-ID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.</a:t>
            </a:r>
          </a:p>
        </p:txBody>
      </p:sp>
      <p:pic>
        <p:nvPicPr>
          <p:cNvPr id="12" name="Graphic 11" descr="Checklist with solid fill">
            <a:extLst>
              <a:ext uri="{FF2B5EF4-FFF2-40B4-BE49-F238E27FC236}">
                <a16:creationId xmlns:a16="http://schemas.microsoft.com/office/drawing/2014/main" id="{2294DBD5-A268-D6C0-6604-0A324ED090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16840" y="2716693"/>
            <a:ext cx="2717800" cy="27178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8561B36-306F-67F6-D911-20380250F112}"/>
              </a:ext>
            </a:extLst>
          </p:cNvPr>
          <p:cNvGrpSpPr/>
          <p:nvPr/>
        </p:nvGrpSpPr>
        <p:grpSpPr>
          <a:xfrm>
            <a:off x="-1245854" y="1841001"/>
            <a:ext cx="5181359" cy="3930896"/>
            <a:chOff x="-2206816" y="2303891"/>
            <a:chExt cx="6439850" cy="4086768"/>
          </a:xfrm>
          <a:solidFill>
            <a:srgbClr val="002060"/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88A86D4-2EB5-CD90-6AA9-8A977918DCC4}"/>
                </a:ext>
              </a:extLst>
            </p:cNvPr>
            <p:cNvSpPr/>
            <p:nvPr/>
          </p:nvSpPr>
          <p:spPr>
            <a:xfrm>
              <a:off x="-1950870" y="2303891"/>
              <a:ext cx="6183904" cy="4086768"/>
            </a:xfrm>
            <a:custGeom>
              <a:avLst/>
              <a:gdLst>
                <a:gd name="connsiteX0" fmla="*/ 811331 w 6183904"/>
                <a:gd name="connsiteY0" fmla="*/ 0 h 4086768"/>
                <a:gd name="connsiteX1" fmla="*/ 5372573 w 6183904"/>
                <a:gd name="connsiteY1" fmla="*/ 0 h 4086768"/>
                <a:gd name="connsiteX2" fmla="*/ 6183904 w 6183904"/>
                <a:gd name="connsiteY2" fmla="*/ 1421293 h 4086768"/>
                <a:gd name="connsiteX3" fmla="*/ 4662344 w 6183904"/>
                <a:gd name="connsiteY3" fmla="*/ 4086768 h 4086768"/>
                <a:gd name="connsiteX4" fmla="*/ 1521560 w 6183904"/>
                <a:gd name="connsiteY4" fmla="*/ 4086768 h 4086768"/>
                <a:gd name="connsiteX5" fmla="*/ 0 w 6183904"/>
                <a:gd name="connsiteY5" fmla="*/ 1421293 h 4086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83904" h="4086768">
                  <a:moveTo>
                    <a:pt x="811331" y="0"/>
                  </a:moveTo>
                  <a:lnTo>
                    <a:pt x="5372573" y="0"/>
                  </a:lnTo>
                  <a:lnTo>
                    <a:pt x="6183904" y="1421293"/>
                  </a:lnTo>
                  <a:lnTo>
                    <a:pt x="4662344" y="4086768"/>
                  </a:lnTo>
                  <a:lnTo>
                    <a:pt x="1521560" y="4086768"/>
                  </a:lnTo>
                  <a:lnTo>
                    <a:pt x="0" y="142129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 dirty="0">
                <a:solidFill>
                  <a:srgbClr val="FFF000"/>
                </a:solidFill>
                <a:highlight>
                  <a:srgbClr val="000080"/>
                </a:highlight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216D93D-319C-7054-A5F1-4763CF9E78E5}"/>
                </a:ext>
              </a:extLst>
            </p:cNvPr>
            <p:cNvSpPr/>
            <p:nvPr/>
          </p:nvSpPr>
          <p:spPr>
            <a:xfrm>
              <a:off x="-2206816" y="2303891"/>
              <a:ext cx="6183904" cy="4086768"/>
            </a:xfrm>
            <a:custGeom>
              <a:avLst/>
              <a:gdLst>
                <a:gd name="connsiteX0" fmla="*/ 811331 w 6183904"/>
                <a:gd name="connsiteY0" fmla="*/ 0 h 4086768"/>
                <a:gd name="connsiteX1" fmla="*/ 5372573 w 6183904"/>
                <a:gd name="connsiteY1" fmla="*/ 0 h 4086768"/>
                <a:gd name="connsiteX2" fmla="*/ 6183904 w 6183904"/>
                <a:gd name="connsiteY2" fmla="*/ 1421293 h 4086768"/>
                <a:gd name="connsiteX3" fmla="*/ 4662344 w 6183904"/>
                <a:gd name="connsiteY3" fmla="*/ 4086768 h 4086768"/>
                <a:gd name="connsiteX4" fmla="*/ 1521560 w 6183904"/>
                <a:gd name="connsiteY4" fmla="*/ 4086768 h 4086768"/>
                <a:gd name="connsiteX5" fmla="*/ 0 w 6183904"/>
                <a:gd name="connsiteY5" fmla="*/ 1421293 h 4086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83904" h="4086768">
                  <a:moveTo>
                    <a:pt x="811331" y="0"/>
                  </a:moveTo>
                  <a:lnTo>
                    <a:pt x="5372573" y="0"/>
                  </a:lnTo>
                  <a:lnTo>
                    <a:pt x="6183904" y="1421293"/>
                  </a:lnTo>
                  <a:lnTo>
                    <a:pt x="4662344" y="4086768"/>
                  </a:lnTo>
                  <a:lnTo>
                    <a:pt x="1521560" y="4086768"/>
                  </a:lnTo>
                  <a:lnTo>
                    <a:pt x="0" y="142129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 dirty="0">
                <a:solidFill>
                  <a:srgbClr val="FFF000"/>
                </a:solidFill>
                <a:highlight>
                  <a:srgbClr val="000080"/>
                </a:highlight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6302246-B768-1B6D-030F-6B7CD879A2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8938" y="1911549"/>
            <a:ext cx="3369361" cy="317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30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49E4BD-DF82-00E7-2960-041A3649B5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17345" cy="809625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6736F17-562F-EA7C-CD57-5A3038747C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802435"/>
              </p:ext>
            </p:extLst>
          </p:nvPr>
        </p:nvGraphicFramePr>
        <p:xfrm>
          <a:off x="590533" y="1482315"/>
          <a:ext cx="5518138" cy="45566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6300">
                  <a:extLst>
                    <a:ext uri="{9D8B030D-6E8A-4147-A177-3AD203B41FA5}">
                      <a16:colId xmlns:a16="http://schemas.microsoft.com/office/drawing/2014/main" val="371545217"/>
                    </a:ext>
                  </a:extLst>
                </a:gridCol>
                <a:gridCol w="4015790">
                  <a:extLst>
                    <a:ext uri="{9D8B030D-6E8A-4147-A177-3AD203B41FA5}">
                      <a16:colId xmlns:a16="http://schemas.microsoft.com/office/drawing/2014/main" val="3387059260"/>
                    </a:ext>
                  </a:extLst>
                </a:gridCol>
                <a:gridCol w="996048">
                  <a:extLst>
                    <a:ext uri="{9D8B030D-6E8A-4147-A177-3AD203B41FA5}">
                      <a16:colId xmlns:a16="http://schemas.microsoft.com/office/drawing/2014/main" val="3331606860"/>
                    </a:ext>
                  </a:extLst>
                </a:gridCol>
              </a:tblGrid>
              <a:tr h="21988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id-ID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</a:t>
                      </a:r>
                      <a:endParaRPr lang="id-ID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01" marR="3501" marT="3501" marB="3501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id-ID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Kriteria Penilaian</a:t>
                      </a:r>
                      <a:endParaRPr lang="id-ID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01" marR="3501" marT="3501" marB="3501"/>
                </a:tc>
                <a:tc>
                  <a:txBody>
                    <a:bodyPr/>
                    <a:lstStyle/>
                    <a:p>
                      <a:pPr marL="0" indent="9525" algn="ctr">
                        <a:lnSpc>
                          <a:spcPct val="150000"/>
                        </a:lnSpc>
                      </a:pPr>
                      <a:r>
                        <a:rPr lang="id-ID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Bobot</a:t>
                      </a:r>
                      <a:endParaRPr lang="id-ID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01" marR="3501" marT="3501" marB="3501"/>
                </a:tc>
                <a:extLst>
                  <a:ext uri="{0D108BD9-81ED-4DB2-BD59-A6C34878D82A}">
                    <a16:rowId xmlns:a16="http://schemas.microsoft.com/office/drawing/2014/main" val="3563458650"/>
                  </a:ext>
                </a:extLst>
              </a:tr>
              <a:tr h="21988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id-ID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id-ID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01" marR="3501" marT="3501" marB="3501"/>
                </a:tc>
                <a:tc>
                  <a:txBody>
                    <a:bodyPr/>
                    <a:lstStyle/>
                    <a:p>
                      <a:pPr marL="92075" indent="0" algn="l">
                        <a:lnSpc>
                          <a:spcPct val="150000"/>
                        </a:lnSpc>
                      </a:pPr>
                      <a:r>
                        <a:rPr lang="id-ID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Kejelasan identitas mata pelajaran </a:t>
                      </a:r>
                      <a:endParaRPr lang="id-ID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01" marR="3501" marT="3501" marB="3501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id-ID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id-ID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01" marR="3501" marT="3501" marB="3501"/>
                </a:tc>
                <a:extLst>
                  <a:ext uri="{0D108BD9-81ED-4DB2-BD59-A6C34878D82A}">
                    <a16:rowId xmlns:a16="http://schemas.microsoft.com/office/drawing/2014/main" val="3244479524"/>
                  </a:ext>
                </a:extLst>
              </a:tr>
              <a:tr h="464663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id-ID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id-ID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01" marR="3501" marT="3501" marB="3501"/>
                </a:tc>
                <a:tc>
                  <a:txBody>
                    <a:bodyPr/>
                    <a:lstStyle/>
                    <a:p>
                      <a:pPr marL="88900" indent="3175" algn="l">
                        <a:lnSpc>
                          <a:spcPct val="150000"/>
                        </a:lnSpc>
                      </a:pPr>
                      <a:r>
                        <a:rPr lang="id-ID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Kejelasan rumusan indikator &amp; tujuan pembelajaran:</a:t>
                      </a:r>
                    </a:p>
                  </a:txBody>
                  <a:tcPr marL="3501" marR="3501" marT="3501" marB="3501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id-ID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id-ID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01" marR="3501" marT="3501" marB="3501"/>
                </a:tc>
                <a:extLst>
                  <a:ext uri="{0D108BD9-81ED-4DB2-BD59-A6C34878D82A}">
                    <a16:rowId xmlns:a16="http://schemas.microsoft.com/office/drawing/2014/main" val="321388931"/>
                  </a:ext>
                </a:extLst>
              </a:tr>
              <a:tr h="21988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id-ID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  <a:endParaRPr lang="id-ID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01" marR="3501" marT="3501" marB="3501"/>
                </a:tc>
                <a:tc>
                  <a:txBody>
                    <a:bodyPr/>
                    <a:lstStyle/>
                    <a:p>
                      <a:pPr marL="92075" indent="0" algn="l">
                        <a:lnSpc>
                          <a:spcPct val="150000"/>
                        </a:lnSpc>
                      </a:pPr>
                      <a:r>
                        <a:rPr lang="id-ID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Kejelasan topik dan materi pembelajaran</a:t>
                      </a:r>
                    </a:p>
                  </a:txBody>
                  <a:tcPr marL="3501" marR="3501" marT="3501" marB="3501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id-ID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id-ID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01" marR="3501" marT="3501" marB="3501"/>
                </a:tc>
                <a:extLst>
                  <a:ext uri="{0D108BD9-81ED-4DB2-BD59-A6C34878D82A}">
                    <a16:rowId xmlns:a16="http://schemas.microsoft.com/office/drawing/2014/main" val="492079188"/>
                  </a:ext>
                </a:extLst>
              </a:tr>
              <a:tr h="70944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id-ID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  <a:endParaRPr lang="id-ID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01" marR="3501" marT="3501" marB="3501"/>
                </a:tc>
                <a:tc>
                  <a:txBody>
                    <a:bodyPr/>
                    <a:lstStyle/>
                    <a:p>
                      <a:pPr marL="92075" indent="0" algn="l">
                        <a:lnSpc>
                          <a:spcPct val="150000"/>
                        </a:lnSpc>
                      </a:pPr>
                      <a:r>
                        <a:rPr lang="id-ID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Kesesuaian model/ strategi/pendekatan/metode dan langkah-langkah pembelajaran dengan karakteristik pembelajaran.</a:t>
                      </a:r>
                    </a:p>
                  </a:txBody>
                  <a:tcPr marL="3501" marR="3501" marT="3501" marB="3501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id-ID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id-ID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01" marR="3501" marT="3501" marB="3501"/>
                </a:tc>
                <a:extLst>
                  <a:ext uri="{0D108BD9-81ED-4DB2-BD59-A6C34878D82A}">
                    <a16:rowId xmlns:a16="http://schemas.microsoft.com/office/drawing/2014/main" val="767146213"/>
                  </a:ext>
                </a:extLst>
              </a:tr>
              <a:tr h="464663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id-ID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</a:t>
                      </a:r>
                      <a:endParaRPr lang="id-ID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01" marR="3501" marT="3501" marB="3501"/>
                </a:tc>
                <a:tc>
                  <a:txBody>
                    <a:bodyPr/>
                    <a:lstStyle/>
                    <a:p>
                      <a:pPr marL="88900" indent="3175" algn="l">
                        <a:lnSpc>
                          <a:spcPct val="150000"/>
                        </a:lnSpc>
                      </a:pPr>
                      <a:r>
                        <a:rPr lang="id-ID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Kesesuaian pemilihan media, dan sumber belajar.</a:t>
                      </a:r>
                    </a:p>
                  </a:txBody>
                  <a:tcPr marL="3501" marR="3501" marT="3501" marB="3501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id-ID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id-ID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01" marR="3501" marT="3501" marB="3501"/>
                </a:tc>
                <a:extLst>
                  <a:ext uri="{0D108BD9-81ED-4DB2-BD59-A6C34878D82A}">
                    <a16:rowId xmlns:a16="http://schemas.microsoft.com/office/drawing/2014/main" val="1997841681"/>
                  </a:ext>
                </a:extLst>
              </a:tr>
              <a:tr h="464663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id-ID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</a:t>
                      </a:r>
                      <a:endParaRPr lang="id-ID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01" marR="3501" marT="3501" marB="3501"/>
                </a:tc>
                <a:tc>
                  <a:txBody>
                    <a:bodyPr/>
                    <a:lstStyle/>
                    <a:p>
                      <a:pPr marL="88900" indent="3175" algn="l">
                        <a:lnSpc>
                          <a:spcPct val="150000"/>
                        </a:lnSpc>
                      </a:pPr>
                      <a:r>
                        <a:rPr lang="id-ID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Kesesuaian penilaian dengan indikator &amp; tujuan pembelajaran.</a:t>
                      </a:r>
                    </a:p>
                  </a:txBody>
                  <a:tcPr marL="3501" marR="3501" marT="3501" marB="3501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id-ID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id-ID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01" marR="3501" marT="3501" marB="3501"/>
                </a:tc>
                <a:extLst>
                  <a:ext uri="{0D108BD9-81ED-4DB2-BD59-A6C34878D82A}">
                    <a16:rowId xmlns:a16="http://schemas.microsoft.com/office/drawing/2014/main" val="337495761"/>
                  </a:ext>
                </a:extLst>
              </a:tr>
              <a:tr h="464663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id-ID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</a:t>
                      </a:r>
                      <a:endParaRPr lang="id-ID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01" marR="3501" marT="3501" marB="3501"/>
                </a:tc>
                <a:tc>
                  <a:txBody>
                    <a:bodyPr/>
                    <a:lstStyle/>
                    <a:p>
                      <a:pPr marL="88900" indent="3175" algn="l">
                        <a:lnSpc>
                          <a:spcPct val="150000"/>
                        </a:lnSpc>
                      </a:pPr>
                      <a:r>
                        <a:rPr lang="id-ID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Kelengkapan perangkat pembelajaran (RPP, alat, media, sumber belajar, bahan ajar, alat penilaian)</a:t>
                      </a:r>
                    </a:p>
                  </a:txBody>
                  <a:tcPr marL="3501" marR="3501" marT="3501" marB="3501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id-ID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id-ID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01" marR="3501" marT="3501" marB="3501"/>
                </a:tc>
                <a:extLst>
                  <a:ext uri="{0D108BD9-81ED-4DB2-BD59-A6C34878D82A}">
                    <a16:rowId xmlns:a16="http://schemas.microsoft.com/office/drawing/2014/main" val="342040312"/>
                  </a:ext>
                </a:extLst>
              </a:tr>
              <a:tr h="336509">
                <a:tc gridSpan="2"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id-ID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3501" marR="3501" marT="3501" marB="3501"/>
                </a:tc>
                <a:tc hMerge="1">
                  <a:txBody>
                    <a:bodyPr/>
                    <a:lstStyle/>
                    <a:p>
                      <a:pPr marL="88900" indent="3175" algn="just">
                        <a:lnSpc>
                          <a:spcPct val="115000"/>
                        </a:lnSpc>
                      </a:pPr>
                      <a:endParaRPr lang="id-ID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01" marR="3501" marT="3501" marB="350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(50%)</a:t>
                      </a:r>
                      <a:endParaRPr lang="id-ID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01" marR="3501" marT="3501" marB="3501"/>
                </a:tc>
                <a:extLst>
                  <a:ext uri="{0D108BD9-81ED-4DB2-BD59-A6C34878D82A}">
                    <a16:rowId xmlns:a16="http://schemas.microsoft.com/office/drawing/2014/main" val="2187376960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FFC99D6-A3C6-2C9A-6A9A-B92C703512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5535365"/>
              </p:ext>
            </p:extLst>
          </p:nvPr>
        </p:nvGraphicFramePr>
        <p:xfrm>
          <a:off x="6741125" y="1482315"/>
          <a:ext cx="4694663" cy="53247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4779">
                  <a:extLst>
                    <a:ext uri="{9D8B030D-6E8A-4147-A177-3AD203B41FA5}">
                      <a16:colId xmlns:a16="http://schemas.microsoft.com/office/drawing/2014/main" val="3918463572"/>
                    </a:ext>
                  </a:extLst>
                </a:gridCol>
                <a:gridCol w="3274931">
                  <a:extLst>
                    <a:ext uri="{9D8B030D-6E8A-4147-A177-3AD203B41FA5}">
                      <a16:colId xmlns:a16="http://schemas.microsoft.com/office/drawing/2014/main" val="2073308448"/>
                    </a:ext>
                  </a:extLst>
                </a:gridCol>
                <a:gridCol w="844953">
                  <a:extLst>
                    <a:ext uri="{9D8B030D-6E8A-4147-A177-3AD203B41FA5}">
                      <a16:colId xmlns:a16="http://schemas.microsoft.com/office/drawing/2014/main" val="2490470523"/>
                    </a:ext>
                  </a:extLst>
                </a:gridCol>
              </a:tblGrid>
              <a:tr h="75741">
                <a:tc>
                  <a:txBody>
                    <a:bodyPr/>
                    <a:lstStyle/>
                    <a:p>
                      <a:pPr indent="635" algn="ctr">
                        <a:lnSpc>
                          <a:spcPct val="150000"/>
                        </a:lnSpc>
                      </a:pPr>
                      <a:r>
                        <a:rPr lang="id-ID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</a:t>
                      </a:r>
                      <a:endParaRPr lang="id-ID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148" marR="15148" marT="15148" marB="15148"/>
                </a:tc>
                <a:tc>
                  <a:txBody>
                    <a:bodyPr/>
                    <a:lstStyle/>
                    <a:p>
                      <a:pPr indent="635" algn="ctr">
                        <a:lnSpc>
                          <a:spcPct val="150000"/>
                        </a:lnSpc>
                      </a:pPr>
                      <a:r>
                        <a:rPr lang="id-ID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Kriteria Penilaian</a:t>
                      </a:r>
                      <a:endParaRPr lang="id-ID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148" marR="15148" marT="15148" marB="15148"/>
                </a:tc>
                <a:tc>
                  <a:txBody>
                    <a:bodyPr/>
                    <a:lstStyle/>
                    <a:p>
                      <a:pPr marL="0" marR="29210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Bobot</a:t>
                      </a:r>
                      <a:endParaRPr lang="id-ID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148" marR="15148" marT="15148" marB="15148"/>
                </a:tc>
                <a:extLst>
                  <a:ext uri="{0D108BD9-81ED-4DB2-BD59-A6C34878D82A}">
                    <a16:rowId xmlns:a16="http://schemas.microsoft.com/office/drawing/2014/main" val="1686213837"/>
                  </a:ext>
                </a:extLst>
              </a:tr>
              <a:tr h="538521">
                <a:tc>
                  <a:txBody>
                    <a:bodyPr/>
                    <a:lstStyle/>
                    <a:p>
                      <a:pPr indent="635" algn="ctr">
                        <a:lnSpc>
                          <a:spcPct val="150000"/>
                        </a:lnSpc>
                      </a:pPr>
                      <a:r>
                        <a:rPr lang="id-ID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  <a:endParaRPr lang="id-ID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148" marR="15148" marT="15148" marB="15148"/>
                </a:tc>
                <a:tc>
                  <a:txBody>
                    <a:bodyPr/>
                    <a:lstStyle/>
                    <a:p>
                      <a:pPr indent="635" algn="l">
                        <a:lnSpc>
                          <a:spcPct val="150000"/>
                        </a:lnSpc>
                      </a:pPr>
                      <a:r>
                        <a:rPr lang="id-ID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Keterampilan membuka dan menutup pelajaran.</a:t>
                      </a:r>
                      <a:endParaRPr lang="id-ID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148" marR="15148" marT="15148" marB="15148"/>
                </a:tc>
                <a:tc>
                  <a:txBody>
                    <a:bodyPr/>
                    <a:lstStyle/>
                    <a:p>
                      <a:pPr marR="292100" indent="6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id-ID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148" marR="15148" marT="15148" marB="15148"/>
                </a:tc>
                <a:extLst>
                  <a:ext uri="{0D108BD9-81ED-4DB2-BD59-A6C34878D82A}">
                    <a16:rowId xmlns:a16="http://schemas.microsoft.com/office/drawing/2014/main" val="2751106624"/>
                  </a:ext>
                </a:extLst>
              </a:tr>
              <a:tr h="370375">
                <a:tc>
                  <a:txBody>
                    <a:bodyPr/>
                    <a:lstStyle/>
                    <a:p>
                      <a:pPr indent="635" algn="ctr">
                        <a:lnSpc>
                          <a:spcPct val="150000"/>
                        </a:lnSpc>
                      </a:pPr>
                      <a:r>
                        <a:rPr lang="id-ID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endParaRPr lang="id-ID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148" marR="15148" marT="15148" marB="15148"/>
                </a:tc>
                <a:tc>
                  <a:txBody>
                    <a:bodyPr/>
                    <a:lstStyle/>
                    <a:p>
                      <a:pPr indent="635" algn="l">
                        <a:lnSpc>
                          <a:spcPct val="150000"/>
                        </a:lnSpc>
                      </a:pPr>
                      <a:r>
                        <a:rPr lang="id-ID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Keterampilan menjelaskan konsep, prinsip, dan prosedur dalam materi pelajaran tertentu.</a:t>
                      </a:r>
                      <a:endParaRPr lang="id-ID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148" marR="15148" marT="15148" marB="15148"/>
                </a:tc>
                <a:tc>
                  <a:txBody>
                    <a:bodyPr/>
                    <a:lstStyle/>
                    <a:p>
                      <a:pPr marR="292100" indent="6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id-ID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148" marR="15148" marT="15148" marB="15148"/>
                </a:tc>
                <a:extLst>
                  <a:ext uri="{0D108BD9-81ED-4DB2-BD59-A6C34878D82A}">
                    <a16:rowId xmlns:a16="http://schemas.microsoft.com/office/drawing/2014/main" val="674024965"/>
                  </a:ext>
                </a:extLst>
              </a:tr>
              <a:tr h="309590">
                <a:tc>
                  <a:txBody>
                    <a:bodyPr/>
                    <a:lstStyle/>
                    <a:p>
                      <a:pPr indent="635" algn="ctr">
                        <a:lnSpc>
                          <a:spcPct val="150000"/>
                        </a:lnSpc>
                      </a:pPr>
                      <a:r>
                        <a:rPr lang="id-ID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  <a:endParaRPr lang="id-ID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148" marR="15148" marT="15148" marB="15148"/>
                </a:tc>
                <a:tc>
                  <a:txBody>
                    <a:bodyPr/>
                    <a:lstStyle/>
                    <a:p>
                      <a:pPr indent="635" algn="l">
                        <a:lnSpc>
                          <a:spcPct val="150000"/>
                        </a:lnSpc>
                      </a:pPr>
                      <a:r>
                        <a:rPr lang="id-ID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Keterampilan melaksanakan pembelajaran sesuai rancangan yang telah disusun.</a:t>
                      </a:r>
                      <a:endParaRPr lang="id-ID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148" marR="15148" marT="15148" marB="15148"/>
                </a:tc>
                <a:tc>
                  <a:txBody>
                    <a:bodyPr/>
                    <a:lstStyle/>
                    <a:p>
                      <a:pPr marR="292100" indent="6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id-ID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148" marR="15148" marT="15148" marB="15148"/>
                </a:tc>
                <a:extLst>
                  <a:ext uri="{0D108BD9-81ED-4DB2-BD59-A6C34878D82A}">
                    <a16:rowId xmlns:a16="http://schemas.microsoft.com/office/drawing/2014/main" val="254207097"/>
                  </a:ext>
                </a:extLst>
              </a:tr>
              <a:tr h="527159">
                <a:tc>
                  <a:txBody>
                    <a:bodyPr/>
                    <a:lstStyle/>
                    <a:p>
                      <a:pPr indent="635" algn="ctr">
                        <a:lnSpc>
                          <a:spcPct val="150000"/>
                        </a:lnSpc>
                      </a:pPr>
                      <a:r>
                        <a:rPr lang="id-ID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  <a:endParaRPr lang="id-ID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148" marR="15148" marT="15148" marB="15148"/>
                </a:tc>
                <a:tc>
                  <a:txBody>
                    <a:bodyPr/>
                    <a:lstStyle/>
                    <a:p>
                      <a:pPr indent="635" algn="l">
                        <a:lnSpc>
                          <a:spcPct val="150000"/>
                        </a:lnSpc>
                      </a:pPr>
                      <a:r>
                        <a:rPr lang="id-ID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Keterampilan menggunakan alat,media, dan sumber belajar</a:t>
                      </a:r>
                      <a:endParaRPr lang="id-ID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148" marR="15148" marT="15148" marB="15148"/>
                </a:tc>
                <a:tc>
                  <a:txBody>
                    <a:bodyPr/>
                    <a:lstStyle/>
                    <a:p>
                      <a:pPr marR="292100" indent="6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id-ID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148" marR="15148" marT="15148" marB="15148"/>
                </a:tc>
                <a:extLst>
                  <a:ext uri="{0D108BD9-81ED-4DB2-BD59-A6C34878D82A}">
                    <a16:rowId xmlns:a16="http://schemas.microsoft.com/office/drawing/2014/main" val="40763829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635" algn="ctr">
                        <a:lnSpc>
                          <a:spcPct val="150000"/>
                        </a:lnSpc>
                      </a:pPr>
                      <a:r>
                        <a:rPr lang="id-ID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</a:t>
                      </a:r>
                      <a:endParaRPr lang="id-ID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148" marR="15148" marT="15148" marB="15148"/>
                </a:tc>
                <a:tc>
                  <a:txBody>
                    <a:bodyPr/>
                    <a:lstStyle/>
                    <a:p>
                      <a:pPr indent="635" algn="l">
                        <a:lnSpc>
                          <a:spcPct val="150000"/>
                        </a:lnSpc>
                      </a:pPr>
                      <a:r>
                        <a:rPr lang="id-ID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Keterampilan bertanya (berkomunikasi)</a:t>
                      </a:r>
                      <a:endParaRPr lang="id-ID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148" marR="15148" marT="15148" marB="15148"/>
                </a:tc>
                <a:tc>
                  <a:txBody>
                    <a:bodyPr/>
                    <a:lstStyle/>
                    <a:p>
                      <a:pPr marR="292100" indent="6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id-ID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148" marR="15148" marT="15148" marB="15148"/>
                </a:tc>
                <a:extLst>
                  <a:ext uri="{0D108BD9-81ED-4DB2-BD59-A6C34878D82A}">
                    <a16:rowId xmlns:a16="http://schemas.microsoft.com/office/drawing/2014/main" val="1056765097"/>
                  </a:ext>
                </a:extLst>
              </a:tr>
              <a:tr h="224952">
                <a:tc>
                  <a:txBody>
                    <a:bodyPr/>
                    <a:lstStyle/>
                    <a:p>
                      <a:pPr indent="635" algn="ctr">
                        <a:lnSpc>
                          <a:spcPct val="150000"/>
                        </a:lnSpc>
                      </a:pPr>
                      <a:r>
                        <a:rPr lang="id-ID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id-ID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148" marR="15148" marT="15148" marB="15148"/>
                </a:tc>
                <a:tc>
                  <a:txBody>
                    <a:bodyPr/>
                    <a:lstStyle/>
                    <a:p>
                      <a:pPr indent="635" algn="l">
                        <a:lnSpc>
                          <a:spcPct val="150000"/>
                        </a:lnSpc>
                      </a:pPr>
                      <a:r>
                        <a:rPr lang="id-ID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Keterampilan mengadakan variasi dalam pembelajaran</a:t>
                      </a:r>
                      <a:endParaRPr lang="id-ID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148" marR="15148" marT="15148" marB="15148"/>
                </a:tc>
                <a:tc>
                  <a:txBody>
                    <a:bodyPr/>
                    <a:lstStyle/>
                    <a:p>
                      <a:pPr marR="292100" indent="6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id-ID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148" marR="15148" marT="15148" marB="15148"/>
                </a:tc>
                <a:extLst>
                  <a:ext uri="{0D108BD9-81ED-4DB2-BD59-A6C34878D82A}">
                    <a16:rowId xmlns:a16="http://schemas.microsoft.com/office/drawing/2014/main" val="3104788276"/>
                  </a:ext>
                </a:extLst>
              </a:tr>
              <a:tr h="270396">
                <a:tc>
                  <a:txBody>
                    <a:bodyPr/>
                    <a:lstStyle/>
                    <a:p>
                      <a:pPr indent="635" algn="ctr">
                        <a:lnSpc>
                          <a:spcPct val="150000"/>
                        </a:lnSpc>
                      </a:pPr>
                      <a:r>
                        <a:rPr lang="id-ID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id-ID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148" marR="15148" marT="15148" marB="15148"/>
                </a:tc>
                <a:tc>
                  <a:txBody>
                    <a:bodyPr/>
                    <a:lstStyle/>
                    <a:p>
                      <a:pPr indent="635" algn="l">
                        <a:lnSpc>
                          <a:spcPct val="150000"/>
                        </a:lnSpc>
                      </a:pPr>
                      <a:r>
                        <a:rPr lang="id-ID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Keterampilan mengelola kelas</a:t>
                      </a:r>
                      <a:endParaRPr lang="id-ID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148" marR="15148" marT="15148" marB="15148"/>
                </a:tc>
                <a:tc>
                  <a:txBody>
                    <a:bodyPr/>
                    <a:lstStyle/>
                    <a:p>
                      <a:pPr marR="292100" indent="6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id-ID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148" marR="15148" marT="15148" marB="15148"/>
                </a:tc>
                <a:extLst>
                  <a:ext uri="{0D108BD9-81ED-4DB2-BD59-A6C34878D82A}">
                    <a16:rowId xmlns:a16="http://schemas.microsoft.com/office/drawing/2014/main" val="12228512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635" algn="ctr">
                        <a:lnSpc>
                          <a:spcPct val="150000"/>
                        </a:lnSpc>
                      </a:pPr>
                      <a:r>
                        <a:rPr lang="id-ID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id-ID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148" marR="15148" marT="15148" marB="15148"/>
                </a:tc>
                <a:tc>
                  <a:txBody>
                    <a:bodyPr/>
                    <a:lstStyle/>
                    <a:p>
                      <a:pPr indent="635" algn="l">
                        <a:lnSpc>
                          <a:spcPct val="150000"/>
                        </a:lnSpc>
                      </a:pPr>
                      <a:r>
                        <a:rPr lang="id-ID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Keterampilan mengevaluasi.</a:t>
                      </a:r>
                      <a:endParaRPr lang="id-ID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148" marR="15148" marT="15148" marB="15148"/>
                </a:tc>
                <a:tc>
                  <a:txBody>
                    <a:bodyPr/>
                    <a:lstStyle/>
                    <a:p>
                      <a:pPr marR="292100" indent="63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id-ID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148" marR="15148" marT="15148" marB="15148"/>
                </a:tc>
                <a:extLst>
                  <a:ext uri="{0D108BD9-81ED-4DB2-BD59-A6C34878D82A}">
                    <a16:rowId xmlns:a16="http://schemas.microsoft.com/office/drawing/2014/main" val="841737916"/>
                  </a:ext>
                </a:extLst>
              </a:tr>
              <a:tr h="280243">
                <a:tc gridSpan="2"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</a:pPr>
                      <a:r>
                        <a:rPr lang="id-ID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3501" marR="3501" marT="3501" marB="3501"/>
                </a:tc>
                <a:tc hMerge="1">
                  <a:txBody>
                    <a:bodyPr/>
                    <a:lstStyle/>
                    <a:p>
                      <a:pPr marL="88900" indent="3175" algn="just">
                        <a:lnSpc>
                          <a:spcPct val="115000"/>
                        </a:lnSpc>
                      </a:pPr>
                      <a:endParaRPr lang="id-ID" sz="1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501" marR="3501" marT="3501" marB="350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(50%)</a:t>
                      </a:r>
                      <a:endParaRPr lang="id-ID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01" marR="3501" marT="3501" marB="3501"/>
                </a:tc>
                <a:extLst>
                  <a:ext uri="{0D108BD9-81ED-4DB2-BD59-A6C34878D82A}">
                    <a16:rowId xmlns:a16="http://schemas.microsoft.com/office/drawing/2014/main" val="1650396103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CBB9A9C5-D423-0AF1-8A93-074555D8B7C7}"/>
              </a:ext>
            </a:extLst>
          </p:cNvPr>
          <p:cNvSpPr txBox="1"/>
          <p:nvPr/>
        </p:nvSpPr>
        <p:spPr>
          <a:xfrm>
            <a:off x="590533" y="6195579"/>
            <a:ext cx="6111432" cy="56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id-ID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Nilai </a:t>
            </a:r>
            <a:r>
              <a:rPr lang="en-US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Penyisihan</a:t>
            </a: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Nasional </a:t>
            </a:r>
            <a:r>
              <a:rPr lang="id-ID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nilai RPP/Modul Ajar (50%) + Nilai Video Microteaching (50%)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D798FB-425D-A76F-5224-73424527E539}"/>
              </a:ext>
            </a:extLst>
          </p:cNvPr>
          <p:cNvSpPr txBox="1"/>
          <p:nvPr/>
        </p:nvSpPr>
        <p:spPr>
          <a:xfrm>
            <a:off x="629693" y="966283"/>
            <a:ext cx="6111432" cy="318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id-ID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Kriteria </a:t>
            </a:r>
            <a:r>
              <a:rPr lang="id-ID" sz="1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Peninaian</a:t>
            </a:r>
            <a:r>
              <a:rPr lang="id-ID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RPP/Modul Ajar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A5E253-BB6B-3894-526F-217E1DA72E80}"/>
              </a:ext>
            </a:extLst>
          </p:cNvPr>
          <p:cNvSpPr txBox="1"/>
          <p:nvPr/>
        </p:nvSpPr>
        <p:spPr>
          <a:xfrm>
            <a:off x="6741125" y="966283"/>
            <a:ext cx="6111432" cy="318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id-ID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Kriteria </a:t>
            </a:r>
            <a:r>
              <a:rPr lang="id-ID" sz="1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Peninaian</a:t>
            </a:r>
            <a:r>
              <a:rPr lang="id-ID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Video </a:t>
            </a:r>
            <a:r>
              <a:rPr lang="id-ID" sz="1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Microteaching</a:t>
            </a:r>
            <a:endParaRPr lang="id-ID" sz="1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797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49E4BD-DF82-00E7-2960-041A3649B5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17345" cy="809625"/>
          </a:xfrm>
          <a:prstGeom prst="rect">
            <a:avLst/>
          </a:prstGeom>
        </p:spPr>
      </p:pic>
      <p:sp>
        <p:nvSpPr>
          <p:cNvPr id="6" name="Hexagon 5">
            <a:extLst>
              <a:ext uri="{FF2B5EF4-FFF2-40B4-BE49-F238E27FC236}">
                <a16:creationId xmlns:a16="http://schemas.microsoft.com/office/drawing/2014/main" id="{FC8779A2-4CFE-3803-9EB7-C9E876188A56}"/>
              </a:ext>
            </a:extLst>
          </p:cNvPr>
          <p:cNvSpPr/>
          <p:nvPr/>
        </p:nvSpPr>
        <p:spPr>
          <a:xfrm>
            <a:off x="-867977" y="993770"/>
            <a:ext cx="10356028" cy="523220"/>
          </a:xfrm>
          <a:prstGeom prst="hexagon">
            <a:avLst>
              <a:gd name="adj" fmla="val 48302"/>
              <a:gd name="vf" fmla="val 115470"/>
            </a:avLst>
          </a:prstGeom>
          <a:solidFill>
            <a:srgbClr val="FFF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1438FA5D-8EF9-35D7-061F-F2B43B496A28}"/>
              </a:ext>
            </a:extLst>
          </p:cNvPr>
          <p:cNvSpPr/>
          <p:nvPr/>
        </p:nvSpPr>
        <p:spPr>
          <a:xfrm>
            <a:off x="-716962" y="716771"/>
            <a:ext cx="10476753" cy="523220"/>
          </a:xfrm>
          <a:prstGeom prst="hexagon">
            <a:avLst>
              <a:gd name="adj" fmla="val 48302"/>
              <a:gd name="vf" fmla="val 115470"/>
            </a:avLst>
          </a:prstGeom>
          <a:solidFill>
            <a:srgbClr val="00A2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2D36E6-2757-9067-662C-59B7586B99DB}"/>
              </a:ext>
            </a:extLst>
          </p:cNvPr>
          <p:cNvSpPr txBox="1"/>
          <p:nvPr/>
        </p:nvSpPr>
        <p:spPr>
          <a:xfrm>
            <a:off x="247014" y="747549"/>
            <a:ext cx="966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Seleksi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id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Final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nuntuk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Penentuan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Juara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Nasional</a:t>
            </a:r>
            <a:endParaRPr lang="id-ID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48865F56-AE99-3CA0-7BE3-CB35CCEECC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599" y="1547767"/>
            <a:ext cx="11357139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marR="0" lvl="0" indent="-4572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lphaLcPeriod"/>
              <a:tabLst/>
            </a:pPr>
            <a:r>
              <a:rPr kumimoji="0" lang="id-ID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Tim </a:t>
            </a:r>
            <a:r>
              <a:rPr kumimoji="0" lang="id-ID" altLang="id-ID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finalis</a:t>
            </a:r>
            <a:r>
              <a:rPr kumimoji="0" lang="id-ID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 melakukan registrasi ulang secara daring untuk keikutsertaan sebagai peserta pada babak final yang dilakukan secara luring sesuai jadwal yang ditentukan dan memenuhi berbagai persyaratan final. </a:t>
            </a:r>
          </a:p>
          <a:p>
            <a:pPr marL="457200" marR="0" lvl="0" indent="-4572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lphaLcPeriod"/>
              <a:tabLst/>
            </a:pPr>
            <a:r>
              <a:rPr kumimoji="0" lang="id-ID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 Lomba babak final </a:t>
            </a:r>
            <a:r>
              <a:rPr kumimoji="0" lang="en-US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UNTUK PENENTUAN JUARA DI </a:t>
            </a:r>
            <a:r>
              <a:rPr kumimoji="0" lang="id-ID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Divisi Microteaching Digital dilaksanakan dengan dua kegiatan, yaitu </a:t>
            </a:r>
            <a:r>
              <a:rPr lang="en-US" altLang="id-ID" sz="2000" b="1" dirty="0">
                <a:latin typeface="Arial Narrow" panose="020B0606020202030204" pitchFamily="34" charset="0"/>
                <a:ea typeface="Calibri" panose="020F0502020204030204" pitchFamily="34" charset="0"/>
              </a:rPr>
              <a:t>: 1. </a:t>
            </a:r>
            <a:r>
              <a:rPr kumimoji="0" lang="id-ID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sesi presentasi dan</a:t>
            </a:r>
            <a:r>
              <a:rPr lang="en-US" altLang="id-ID" sz="2000" b="1" dirty="0">
                <a:latin typeface="Arial Narrow" panose="020B0606020202030204" pitchFamily="34" charset="0"/>
                <a:ea typeface="Calibri" panose="020F0502020204030204" pitchFamily="34" charset="0"/>
              </a:rPr>
              <a:t> 2. </a:t>
            </a:r>
            <a:r>
              <a:rPr kumimoji="0" lang="id-ID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sesi tanya jawab dengan dewan juri dalam ruang pertemuan</a:t>
            </a:r>
            <a:endParaRPr lang="en-US" altLang="id-ID" sz="2000" b="1" dirty="0">
              <a:latin typeface="Arial Narrow" panose="020B0606020202030204" pitchFamily="34" charset="0"/>
              <a:ea typeface="Calibri" panose="020F0502020204030204" pitchFamily="34" charset="0"/>
            </a:endParaRPr>
          </a:p>
          <a:p>
            <a:pPr marL="457200" marR="0" lvl="0" indent="-4572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lphaLcPeriod"/>
              <a:tabLst/>
            </a:pPr>
            <a:r>
              <a:rPr kumimoji="0" lang="en-US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Tim </a:t>
            </a:r>
            <a:r>
              <a:rPr kumimoji="0" lang="en-US" altLang="id-ID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finalis</a:t>
            </a:r>
            <a:r>
              <a:rPr kumimoji="0" lang="en-US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kumimoji="0" lang="en-US" altLang="id-ID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membuat</a:t>
            </a:r>
            <a:r>
              <a:rPr kumimoji="0" lang="en-US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 dan </a:t>
            </a:r>
            <a:r>
              <a:rPr kumimoji="0" lang="en-US" altLang="id-ID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mengunggah</a:t>
            </a:r>
            <a:r>
              <a:rPr kumimoji="0" lang="en-US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: 1. File </a:t>
            </a:r>
            <a:r>
              <a:rPr kumimoji="0" lang="en-US" altLang="id-ID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presentasi</a:t>
            </a:r>
            <a:r>
              <a:rPr lang="en-US" altLang="id-ID" sz="2000" b="1" dirty="0">
                <a:latin typeface="Arial Narrow" panose="020B0606020202030204" pitchFamily="34" charset="0"/>
                <a:ea typeface="Calibri" panose="020F0502020204030204" pitchFamily="34" charset="0"/>
              </a:rPr>
              <a:t>, 2. </a:t>
            </a:r>
            <a:r>
              <a:rPr kumimoji="0" lang="en-US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Hasil uji </a:t>
            </a:r>
            <a:r>
              <a:rPr kumimoji="0" lang="en-US" altLang="id-ID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similaritas</a:t>
            </a:r>
            <a:r>
              <a:rPr kumimoji="0" lang="en-US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kumimoji="0" lang="en-US" altLang="id-ID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perangkat</a:t>
            </a:r>
            <a:r>
              <a:rPr kumimoji="0" lang="en-US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kumimoji="0" lang="en-US" altLang="id-ID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pembelajaran</a:t>
            </a:r>
            <a:r>
              <a:rPr kumimoji="0" lang="en-US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 yang </a:t>
            </a:r>
            <a:r>
              <a:rPr kumimoji="0" lang="en-US" altLang="id-ID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digunakan</a:t>
            </a:r>
            <a:r>
              <a:rPr lang="en-US" altLang="id-ID" sz="2000" b="1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kumimoji="0" lang="en-US" altLang="id-ID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saat</a:t>
            </a:r>
            <a:r>
              <a:rPr kumimoji="0" lang="en-US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kumimoji="0" lang="en-US" altLang="id-ID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babak</a:t>
            </a:r>
            <a:r>
              <a:rPr kumimoji="0" lang="en-US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kumimoji="0" lang="en-US" altLang="id-ID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seleksi</a:t>
            </a:r>
            <a:r>
              <a:rPr kumimoji="0" lang="en-US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kumimoji="0" lang="en-US" altLang="id-ID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nasional</a:t>
            </a:r>
            <a:r>
              <a:rPr kumimoji="0" lang="en-US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kumimoji="0" lang="en-US" altLang="id-ID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tanpa</a:t>
            </a:r>
            <a:r>
              <a:rPr kumimoji="0" lang="en-US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kumimoji="0" lang="en-US" altLang="id-ID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perubahan</a:t>
            </a:r>
            <a:r>
              <a:rPr kumimoji="0" lang="en-US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 (</a:t>
            </a:r>
            <a:r>
              <a:rPr kumimoji="0" lang="en-US" altLang="id-ID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bisa</a:t>
            </a:r>
            <a:r>
              <a:rPr lang="en-US" altLang="id-ID" sz="2000" b="1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kumimoji="0" lang="en-US" altLang="id-ID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menggunakan</a:t>
            </a:r>
            <a:r>
              <a:rPr kumimoji="0" lang="en-US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 Turnitin, </a:t>
            </a:r>
            <a:r>
              <a:rPr kumimoji="0" lang="en-US" altLang="id-ID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iThenticate</a:t>
            </a:r>
            <a:r>
              <a:rPr kumimoji="0" lang="en-US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, </a:t>
            </a:r>
            <a:r>
              <a:rPr kumimoji="0" lang="en-US" altLang="id-ID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atau</a:t>
            </a:r>
            <a:r>
              <a:rPr kumimoji="0" lang="en-US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kumimoji="0" lang="en-US" altLang="id-ID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lainnya</a:t>
            </a:r>
            <a:r>
              <a:rPr kumimoji="0" lang="en-US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). </a:t>
            </a:r>
            <a:r>
              <a:rPr kumimoji="0" lang="en-US" altLang="id-ID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Dokumen</a:t>
            </a:r>
            <a:r>
              <a:rPr lang="en-US" altLang="id-ID" sz="2000" b="1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kumimoji="0" lang="en-US" altLang="id-ID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hasil</a:t>
            </a:r>
            <a:r>
              <a:rPr kumimoji="0" lang="en-US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kumimoji="0" lang="en-US" altLang="id-ID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pengecekan</a:t>
            </a:r>
            <a:r>
              <a:rPr kumimoji="0" lang="en-US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 similarity </a:t>
            </a:r>
            <a:r>
              <a:rPr kumimoji="0" lang="en-US" altLang="id-ID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merupakan</a:t>
            </a:r>
            <a:r>
              <a:rPr kumimoji="0" lang="en-US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kumimoji="0" lang="en-US" altLang="id-ID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hasil</a:t>
            </a:r>
            <a:r>
              <a:rPr kumimoji="0" lang="en-US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kumimoji="0" lang="en-US" altLang="id-ID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unduhan</a:t>
            </a:r>
            <a:r>
              <a:rPr lang="en-US" altLang="id-ID" sz="2000" b="1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kumimoji="0" lang="en-US" altLang="id-ID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langsung</a:t>
            </a:r>
            <a:r>
              <a:rPr kumimoji="0" lang="en-US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kumimoji="0" lang="en-US" altLang="id-ID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dari</a:t>
            </a:r>
            <a:r>
              <a:rPr kumimoji="0" lang="en-US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kumimoji="0" lang="en-US" altLang="id-ID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aplikasi</a:t>
            </a:r>
            <a:r>
              <a:rPr kumimoji="0" lang="en-US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kumimoji="0" lang="en-US" altLang="id-ID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pengecekan</a:t>
            </a:r>
            <a:r>
              <a:rPr kumimoji="0" lang="en-US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 similarity yang </a:t>
            </a:r>
            <a:r>
              <a:rPr kumimoji="0" lang="en-US" altLang="id-ID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digunakan</a:t>
            </a:r>
            <a:r>
              <a:rPr kumimoji="0" lang="en-US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.</a:t>
            </a:r>
          </a:p>
          <a:p>
            <a:pPr marL="457200" marR="0" lvl="0" indent="-4572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lphaLcPeriod"/>
              <a:tabLst/>
            </a:pPr>
            <a:r>
              <a:rPr kumimoji="0" lang="en-US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Bukti </a:t>
            </a:r>
            <a:r>
              <a:rPr kumimoji="0" lang="en-US" altLang="id-ID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pendaftaran</a:t>
            </a:r>
            <a:r>
              <a:rPr kumimoji="0" lang="en-US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 (</a:t>
            </a:r>
            <a:r>
              <a:rPr kumimoji="0" lang="en-US" altLang="id-ID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beserta</a:t>
            </a:r>
            <a:r>
              <a:rPr kumimoji="0" lang="en-US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kumimoji="0" lang="en-US" altLang="id-ID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dokumen</a:t>
            </a:r>
            <a:r>
              <a:rPr kumimoji="0" lang="en-US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kumimoji="0" lang="en-US" altLang="id-ID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pendaftaran</a:t>
            </a:r>
            <a:r>
              <a:rPr kumimoji="0" lang="en-US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) </a:t>
            </a:r>
            <a:r>
              <a:rPr kumimoji="0" lang="en-US" altLang="id-ID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atau</a:t>
            </a:r>
            <a:r>
              <a:rPr lang="en-US" altLang="id-ID" sz="2000" b="1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kumimoji="0" lang="en-US" altLang="id-ID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sertifikat</a:t>
            </a:r>
            <a:r>
              <a:rPr kumimoji="0" lang="en-US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 HKI</a:t>
            </a:r>
          </a:p>
          <a:p>
            <a:pPr marL="457200" marR="0" lvl="0" indent="-4572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lphaLcPeriod"/>
              <a:tabLst/>
            </a:pPr>
            <a:r>
              <a:rPr kumimoji="0" lang="en-US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Tim </a:t>
            </a:r>
            <a:r>
              <a:rPr kumimoji="0" lang="en-US" altLang="id-ID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finalis</a:t>
            </a:r>
            <a:r>
              <a:rPr kumimoji="0" lang="en-US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kumimoji="0" lang="en-US" altLang="id-ID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mempersiapkan</a:t>
            </a:r>
            <a:r>
              <a:rPr kumimoji="0" lang="en-US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 file </a:t>
            </a:r>
            <a:r>
              <a:rPr kumimoji="0" lang="en-US" altLang="id-ID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presentasi</a:t>
            </a:r>
            <a:r>
              <a:rPr kumimoji="0" lang="en-US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 yang </a:t>
            </a:r>
            <a:r>
              <a:rPr kumimoji="0" lang="en-US" altLang="id-ID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menjelaskan</a:t>
            </a:r>
            <a:r>
              <a:rPr kumimoji="0" lang="en-US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kumimoji="0" lang="en-US" altLang="id-ID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poin-poin</a:t>
            </a:r>
            <a:r>
              <a:rPr kumimoji="0" lang="en-US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kumimoji="0" lang="en-US" altLang="id-ID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sebagai</a:t>
            </a:r>
            <a:r>
              <a:rPr kumimoji="0" lang="en-US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kumimoji="0" lang="en-US" altLang="id-ID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berikut</a:t>
            </a:r>
            <a:r>
              <a:rPr kumimoji="0" lang="en-US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:</a:t>
            </a:r>
          </a:p>
          <a:p>
            <a:pPr marL="461963"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⮚ Dasar </a:t>
            </a:r>
            <a:r>
              <a:rPr kumimoji="0" lang="en-US" altLang="id-ID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pengambilan</a:t>
            </a:r>
            <a:r>
              <a:rPr kumimoji="0" lang="en-US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kumimoji="0" lang="en-US" altLang="id-ID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materi</a:t>
            </a:r>
            <a:r>
              <a:rPr kumimoji="0" lang="en-US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 yang </a:t>
            </a:r>
            <a:r>
              <a:rPr kumimoji="0" lang="en-US" altLang="id-ID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disampaikan</a:t>
            </a:r>
            <a:endParaRPr kumimoji="0" lang="en-US" altLang="id-ID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</a:endParaRPr>
          </a:p>
          <a:p>
            <a:pPr marL="461963"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⮚ </a:t>
            </a:r>
            <a:r>
              <a:rPr kumimoji="0" lang="en-US" altLang="id-ID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Penguasaan</a:t>
            </a:r>
            <a:r>
              <a:rPr kumimoji="0" lang="en-US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kumimoji="0" lang="en-US" altLang="id-ID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perencanaan</a:t>
            </a:r>
            <a:r>
              <a:rPr kumimoji="0" lang="en-US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kumimoji="0" lang="en-US" altLang="id-ID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hingga</a:t>
            </a:r>
            <a:r>
              <a:rPr kumimoji="0" lang="en-US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kumimoji="0" lang="en-US" altLang="id-ID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pelaksanaan</a:t>
            </a:r>
            <a:r>
              <a:rPr kumimoji="0" lang="en-US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kumimoji="0" lang="en-US" altLang="id-ID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pembelajaran</a:t>
            </a:r>
            <a:endParaRPr kumimoji="0" lang="en-US" altLang="id-ID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</a:endParaRPr>
          </a:p>
          <a:p>
            <a:pPr marL="461963"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⮚ </a:t>
            </a:r>
            <a:r>
              <a:rPr kumimoji="0" lang="en-US" altLang="id-ID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Penguasaan</a:t>
            </a:r>
            <a:r>
              <a:rPr kumimoji="0" lang="en-US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kumimoji="0" lang="en-US" altLang="id-ID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delapan</a:t>
            </a:r>
            <a:r>
              <a:rPr kumimoji="0" lang="en-US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kumimoji="0" lang="en-US" altLang="id-ID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aspek</a:t>
            </a:r>
            <a:r>
              <a:rPr kumimoji="0" lang="en-US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kumimoji="0" lang="en-US" altLang="id-ID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keterampilan</a:t>
            </a:r>
            <a:r>
              <a:rPr kumimoji="0" lang="en-US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kumimoji="0" lang="en-US" altLang="id-ID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dasar</a:t>
            </a:r>
            <a:r>
              <a:rPr kumimoji="0" lang="en-US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kumimoji="0" lang="en-US" altLang="id-ID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mengajar</a:t>
            </a:r>
            <a:endParaRPr kumimoji="0" lang="en-US" altLang="id-ID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</a:endParaRPr>
          </a:p>
          <a:p>
            <a:pPr marL="461963"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⮚ </a:t>
            </a:r>
            <a:r>
              <a:rPr kumimoji="0" lang="en-US" altLang="id-ID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Penggunaan</a:t>
            </a:r>
            <a:r>
              <a:rPr kumimoji="0" lang="en-US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kumimoji="0" lang="en-US" altLang="id-ID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teknologi</a:t>
            </a:r>
            <a:r>
              <a:rPr kumimoji="0" lang="en-US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/Media/Alat </a:t>
            </a:r>
            <a:r>
              <a:rPr kumimoji="0" lang="en-US" altLang="id-ID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pembelajaran</a:t>
            </a:r>
            <a:endParaRPr kumimoji="0" lang="en-US" altLang="id-ID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</a:endParaRPr>
          </a:p>
          <a:p>
            <a:pPr marL="461963"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⮚ </a:t>
            </a:r>
            <a:r>
              <a:rPr kumimoji="0" lang="en-US" altLang="id-ID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Penguasaan</a:t>
            </a:r>
            <a:r>
              <a:rPr kumimoji="0" lang="en-US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kumimoji="0" lang="en-US" altLang="id-ID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evaluasi</a:t>
            </a:r>
            <a:r>
              <a:rPr kumimoji="0" lang="en-US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kumimoji="0" lang="en-US" altLang="id-ID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pembelajaran</a:t>
            </a:r>
            <a:r>
              <a:rPr kumimoji="0" lang="en-US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 (</a:t>
            </a:r>
            <a:r>
              <a:rPr kumimoji="0" lang="en-US" altLang="id-ID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jenis</a:t>
            </a:r>
            <a:r>
              <a:rPr kumimoji="0" lang="en-US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 dan </a:t>
            </a:r>
            <a:r>
              <a:rPr kumimoji="0" lang="en-US" altLang="id-ID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tekni</a:t>
            </a:r>
            <a:endParaRPr kumimoji="0" lang="id-ID" altLang="id-ID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</a:endParaRPr>
          </a:p>
          <a:p>
            <a:pPr marL="457200" marR="0" lvl="0" indent="-4572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lphaLcPeriod" startAt="4"/>
              <a:tabLst/>
            </a:pPr>
            <a:r>
              <a:rPr kumimoji="0" lang="id-ID" altLang="id-ID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Waktu presentasi maksimal 10 menit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A6E2F19-B4A9-3A8E-0165-B1D90F304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684" y="4737373"/>
            <a:ext cx="4121888" cy="210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4348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3163</TotalTime>
  <Words>963</Words>
  <Application>Microsoft Office PowerPoint</Application>
  <PresentationFormat>Widescreen</PresentationFormat>
  <Paragraphs>171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Agency FB</vt:lpstr>
      <vt:lpstr>Aharoni</vt:lpstr>
      <vt:lpstr>Arial</vt:lpstr>
      <vt:lpstr>Arial Black</vt:lpstr>
      <vt:lpstr>Arial Narrow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NILAI BABAK PENYISIHAN NASIONAL ( 40 %) + NILAI BABAK FINAL NASIONAL (60%)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User</cp:lastModifiedBy>
  <cp:revision>30</cp:revision>
  <dcterms:created xsi:type="dcterms:W3CDTF">2023-02-17T18:03:06Z</dcterms:created>
  <dcterms:modified xsi:type="dcterms:W3CDTF">2024-03-15T03:11:46Z</dcterms:modified>
</cp:coreProperties>
</file>